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9" r:id="rId4"/>
    <p:sldId id="276" r:id="rId5"/>
    <p:sldId id="260" r:id="rId6"/>
    <p:sldId id="263" r:id="rId7"/>
    <p:sldId id="277" r:id="rId8"/>
    <p:sldId id="270" r:id="rId9"/>
    <p:sldId id="273" r:id="rId10"/>
    <p:sldId id="268" r:id="rId11"/>
    <p:sldId id="278" r:id="rId12"/>
    <p:sldId id="272" r:id="rId13"/>
    <p:sldId id="275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1"/>
    <a:srgbClr val="5BB9FF"/>
    <a:srgbClr val="FF8585"/>
    <a:srgbClr val="FF5050"/>
    <a:srgbClr val="7DE3FF"/>
    <a:srgbClr val="00BFF3"/>
    <a:srgbClr val="F15B55"/>
    <a:srgbClr val="00A4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83481" autoAdjust="0"/>
  </p:normalViewPr>
  <p:slideViewPr>
    <p:cSldViewPr>
      <p:cViewPr varScale="1">
        <p:scale>
          <a:sx n="57" d="100"/>
          <a:sy n="57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oodmark-pc\Marieke%20documenten\Springidee\7.%20Marketing%20communicatie\Onderzoek\Onderzoeksresultaten%20voor%20presentati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oodmark-pc\Marieke%20documenten\Springidee\7.%20Marketing%20communicatie\Onderzoek\Onderzoeksresultaten%20voor%20presentat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/>
            </a:pPr>
            <a:r>
              <a:rPr lang="en-US" sz="2200" dirty="0" err="1" smtClean="0">
                <a:solidFill>
                  <a:srgbClr val="004071"/>
                </a:solidFill>
              </a:rPr>
              <a:t>Waar</a:t>
            </a:r>
            <a:r>
              <a:rPr lang="en-US" sz="2200" dirty="0" smtClean="0">
                <a:solidFill>
                  <a:srgbClr val="004071"/>
                </a:solidFill>
              </a:rPr>
              <a:t> ben je </a:t>
            </a:r>
            <a:r>
              <a:rPr lang="en-US" sz="2200" dirty="0" err="1" smtClean="0">
                <a:solidFill>
                  <a:srgbClr val="004071"/>
                </a:solidFill>
              </a:rPr>
              <a:t>als</a:t>
            </a:r>
            <a:r>
              <a:rPr lang="en-US" sz="2200" dirty="0" smtClean="0">
                <a:solidFill>
                  <a:srgbClr val="004071"/>
                </a:solidFill>
              </a:rPr>
              <a:t> je </a:t>
            </a:r>
            <a:r>
              <a:rPr lang="en-US" sz="2200" dirty="0" err="1" smtClean="0">
                <a:solidFill>
                  <a:srgbClr val="004071"/>
                </a:solidFill>
              </a:rPr>
              <a:t>je</a:t>
            </a:r>
            <a:r>
              <a:rPr lang="en-US" sz="2200" dirty="0" smtClean="0">
                <a:solidFill>
                  <a:srgbClr val="004071"/>
                </a:solidFill>
              </a:rPr>
              <a:t> </a:t>
            </a:r>
            <a:r>
              <a:rPr lang="en-US" sz="2200" dirty="0" err="1" smtClean="0">
                <a:solidFill>
                  <a:srgbClr val="004071"/>
                </a:solidFill>
              </a:rPr>
              <a:t>beste</a:t>
            </a:r>
            <a:r>
              <a:rPr lang="en-US" sz="2200" dirty="0" smtClean="0">
                <a:solidFill>
                  <a:srgbClr val="004071"/>
                </a:solidFill>
              </a:rPr>
              <a:t> </a:t>
            </a:r>
            <a:r>
              <a:rPr lang="en-US" sz="2200" dirty="0" err="1" smtClean="0">
                <a:solidFill>
                  <a:srgbClr val="004071"/>
                </a:solidFill>
              </a:rPr>
              <a:t>ideeën</a:t>
            </a:r>
            <a:r>
              <a:rPr lang="en-US" sz="2200" dirty="0" smtClean="0">
                <a:solidFill>
                  <a:srgbClr val="004071"/>
                </a:solidFill>
              </a:rPr>
              <a:t> </a:t>
            </a:r>
            <a:r>
              <a:rPr lang="en-US" sz="2200" dirty="0" err="1" smtClean="0">
                <a:solidFill>
                  <a:srgbClr val="004071"/>
                </a:solidFill>
              </a:rPr>
              <a:t>krijgt</a:t>
            </a:r>
            <a:r>
              <a:rPr lang="en-US" sz="2200" dirty="0" smtClean="0">
                <a:solidFill>
                  <a:srgbClr val="004071"/>
                </a:solidFill>
              </a:rPr>
              <a:t>?</a:t>
            </a:r>
            <a:endParaRPr lang="en-US" sz="2200" dirty="0">
              <a:solidFill>
                <a:srgbClr val="004071"/>
              </a:solidFill>
            </a:endParaRP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Waar ben je als je je beste ideeën krijgt?</c:v>
          </c:tx>
          <c:spPr>
            <a:solidFill>
              <a:srgbClr val="FF5050"/>
            </a:solidFill>
          </c:spPr>
          <c:invertIfNegative val="0"/>
          <c:dLbls>
            <c:dLbl>
              <c:idx val="0"/>
              <c:layout>
                <c:manualLayout>
                  <c:x val="1.2699999999999999E-2"/>
                  <c:y val="3.527777777777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699999999999999E-2"/>
                  <c:y val="-3.527777777777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816666666666667E-2"/>
                  <c:y val="3.527777777777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583333333333333E-2"/>
                  <c:y val="-3.527777777777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4071"/>
                    </a:solidFill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Thuis</c:v>
                </c:pt>
                <c:pt idx="1">
                  <c:v>Onderweg</c:v>
                </c:pt>
                <c:pt idx="2">
                  <c:v>Op het werk</c:v>
                </c:pt>
                <c:pt idx="3">
                  <c:v>Anders, namelijk</c:v>
                </c:pt>
              </c:strCache>
            </c:strRef>
          </c:cat>
          <c:val>
            <c:numRef>
              <c:f>Blad1!$B$2:$B$5</c:f>
              <c:numCache>
                <c:formatCode>0.0%</c:formatCode>
                <c:ptCount val="4"/>
                <c:pt idx="0">
                  <c:v>0.51900000000000002</c:v>
                </c:pt>
                <c:pt idx="1">
                  <c:v>0.57140000000000002</c:v>
                </c:pt>
                <c:pt idx="2">
                  <c:v>0.1</c:v>
                </c:pt>
                <c:pt idx="3">
                  <c:v>0.29520000000000002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4627712"/>
        <c:axId val="244629504"/>
        <c:axId val="0"/>
      </c:bar3DChart>
      <c:catAx>
        <c:axId val="24462771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>
                <a:solidFill>
                  <a:srgbClr val="004071"/>
                </a:solidFill>
              </a:defRPr>
            </a:pPr>
            <a:endParaRPr lang="nl-NL"/>
          </a:p>
        </c:txPr>
        <c:crossAx val="244629504"/>
        <c:crosses val="autoZero"/>
        <c:auto val="1"/>
        <c:lblAlgn val="ctr"/>
        <c:lblOffset val="100"/>
        <c:noMultiLvlLbl val="0"/>
      </c:catAx>
      <c:valAx>
        <c:axId val="244629504"/>
        <c:scaling>
          <c:orientation val="minMax"/>
          <c:max val="1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4071"/>
                </a:solidFill>
              </a:defRPr>
            </a:pPr>
            <a:endParaRPr lang="nl-NL"/>
          </a:p>
        </c:txPr>
        <c:crossAx val="244627712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>
                <a:solidFill>
                  <a:srgbClr val="004071"/>
                </a:solidFill>
              </a:defRPr>
            </a:pPr>
            <a:r>
              <a:rPr lang="nl-NL" dirty="0" smtClean="0"/>
              <a:t>Wanneer</a:t>
            </a:r>
            <a:r>
              <a:rPr lang="nl-NL" baseline="0" dirty="0" smtClean="0"/>
              <a:t> heb jij je beste ideeën?</a:t>
            </a:r>
            <a:endParaRPr lang="nl-NL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Tijdstip van de dag</c:v>
          </c:tx>
          <c:spPr>
            <a:solidFill>
              <a:srgbClr val="62BB46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004071"/>
                    </a:solidFill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Blad1!$A$20:$A$28</c:f>
              <c:strCache>
                <c:ptCount val="9"/>
                <c:pt idx="0">
                  <c:v>Voordat ik uit bed stap</c:v>
                </c:pt>
                <c:pt idx="1">
                  <c:v>Ochtend</c:v>
                </c:pt>
                <c:pt idx="2">
                  <c:v>Tussen de middag</c:v>
                </c:pt>
                <c:pt idx="3">
                  <c:v>'s middags</c:v>
                </c:pt>
                <c:pt idx="4">
                  <c:v>'s avonds</c:v>
                </c:pt>
                <c:pt idx="5">
                  <c:v>Vlak voor het slapen gaan</c:v>
                </c:pt>
                <c:pt idx="6">
                  <c:v>Tijdens het slapen</c:v>
                </c:pt>
                <c:pt idx="7">
                  <c:v>Maakt niet uit</c:v>
                </c:pt>
                <c:pt idx="8">
                  <c:v>Anders, namelijk</c:v>
                </c:pt>
              </c:strCache>
            </c:strRef>
          </c:cat>
          <c:val>
            <c:numRef>
              <c:f>Blad1!$B$20:$B$28</c:f>
              <c:numCache>
                <c:formatCode>0%</c:formatCode>
                <c:ptCount val="9"/>
                <c:pt idx="0">
                  <c:v>0.1157</c:v>
                </c:pt>
                <c:pt idx="1">
                  <c:v>0.27779999999999999</c:v>
                </c:pt>
                <c:pt idx="2">
                  <c:v>2.7799999999999998E-2</c:v>
                </c:pt>
                <c:pt idx="3">
                  <c:v>0.12039999999999999</c:v>
                </c:pt>
                <c:pt idx="4">
                  <c:v>0.23150000000000001</c:v>
                </c:pt>
                <c:pt idx="5">
                  <c:v>0.25</c:v>
                </c:pt>
                <c:pt idx="6">
                  <c:v>0.14349999999999999</c:v>
                </c:pt>
                <c:pt idx="7">
                  <c:v>0.35649999999999998</c:v>
                </c:pt>
                <c:pt idx="8">
                  <c:v>6.9400000000000003E-2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7434624"/>
        <c:axId val="287436160"/>
        <c:axId val="0"/>
      </c:bar3DChart>
      <c:catAx>
        <c:axId val="28743462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4071"/>
                </a:solidFill>
              </a:defRPr>
            </a:pPr>
            <a:endParaRPr lang="nl-NL"/>
          </a:p>
        </c:txPr>
        <c:crossAx val="287436160"/>
        <c:crosses val="autoZero"/>
        <c:auto val="1"/>
        <c:lblAlgn val="ctr"/>
        <c:lblOffset val="100"/>
        <c:noMultiLvlLbl val="0"/>
      </c:catAx>
      <c:valAx>
        <c:axId val="287436160"/>
        <c:scaling>
          <c:orientation val="minMax"/>
          <c:max val="0.4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4071"/>
                </a:solidFill>
              </a:defRPr>
            </a:pPr>
            <a:endParaRPr lang="nl-NL"/>
          </a:p>
        </c:txPr>
        <c:crossAx val="287434624"/>
        <c:crosses val="max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2E259-D20C-4A86-B0AA-719DE5E1330B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4B450-0FC8-449F-ADC7-503EC93325B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860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4E1E1-69F2-49F0-BB30-157B9C26C99F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21101-F821-473E-837C-78660965EE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55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1101-F821-473E-837C-78660965EE8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4592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1101-F821-473E-837C-78660965EE8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403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1101-F821-473E-837C-78660965EE8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27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21101-F821-473E-837C-78660965EE8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827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0EE5-8013-4E91-822E-4E33E60151ED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053-1B8B-4059-A6C5-FA37B61A02EA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be0943f3-cb51-41ad-b453-c7fc2a9ac6b7" descr="25B3D1B7-E881-4ACA-BB70-94F6AAF22E3E@plm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0" b="29182"/>
          <a:stretch/>
        </p:blipFill>
        <p:spPr bwMode="auto">
          <a:xfrm>
            <a:off x="-36512" y="-1"/>
            <a:ext cx="930153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24" y="5901877"/>
            <a:ext cx="1590000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7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0EE5-8013-4E91-822E-4E33E60151ED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053-1B8B-4059-A6C5-FA37B61A02EA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05500"/>
            <a:ext cx="1714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0EE5-8013-4E91-822E-4E33E60151ED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053-1B8B-4059-A6C5-FA37B61A02EA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05500"/>
            <a:ext cx="1714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33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0EE5-8013-4E91-822E-4E33E60151ED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053-1B8B-4059-A6C5-FA37B61A02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583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0EE5-8013-4E91-822E-4E33E60151ED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053-1B8B-4059-A6C5-FA37B61A02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20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0EE5-8013-4E91-822E-4E33E60151ED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053-1B8B-4059-A6C5-FA37B61A02EA}" type="slidenum">
              <a:rPr lang="nl-NL" smtClean="0"/>
              <a:t>‹nr.›</a:t>
            </a:fld>
            <a:endParaRPr lang="nl-NL"/>
          </a:p>
        </p:txBody>
      </p:sp>
      <p:pic>
        <p:nvPicPr>
          <p:cNvPr id="1026" name="be0943f3-cb51-41ad-b453-c7fc2a9ac6b7" descr="25B3D1B7-E881-4ACA-BB70-94F6AAF22E3E@plm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0" b="29182"/>
          <a:stretch/>
        </p:blipFill>
        <p:spPr bwMode="auto">
          <a:xfrm>
            <a:off x="-36512" y="-1"/>
            <a:ext cx="930153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24" y="5901877"/>
            <a:ext cx="1590000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5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0EE5-8013-4E91-822E-4E33E60151ED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053-1B8B-4059-A6C5-FA37B61A02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89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0EE5-8013-4E91-822E-4E33E60151ED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053-1B8B-4059-A6C5-FA37B61A02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719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0EE5-8013-4E91-822E-4E33E60151ED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053-1B8B-4059-A6C5-FA37B61A02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90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0EE5-8013-4E91-822E-4E33E60151ED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053-1B8B-4059-A6C5-FA37B61A02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359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0EE5-8013-4E91-822E-4E33E60151ED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053-1B8B-4059-A6C5-FA37B61A02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0531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0EE5-8013-4E91-822E-4E33E60151ED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053-1B8B-4059-A6C5-FA37B61A02EA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905500"/>
            <a:ext cx="1714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70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C0EE5-8013-4E91-822E-4E33E60151ED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58053-1B8B-4059-A6C5-FA37B61A02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65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C0EE5-8013-4E91-822E-4E33E60151ED}" type="datetimeFigureOut">
              <a:rPr lang="nl-NL" smtClean="0"/>
              <a:t>30-6-2015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58053-1B8B-4059-A6C5-FA37B61A02EA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be0943f3-cb51-41ad-b453-c7fc2a9ac6b7" descr="25B3D1B7-E881-4ACA-BB70-94F6AAF22E3E@plm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0" b="29182"/>
          <a:stretch/>
        </p:blipFill>
        <p:spPr bwMode="auto">
          <a:xfrm>
            <a:off x="-36512" y="-1"/>
            <a:ext cx="930153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24" y="5901877"/>
            <a:ext cx="1590000" cy="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0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86" r:id="rId6"/>
    <p:sldLayoutId id="2147483653" r:id="rId7"/>
    <p:sldLayoutId id="2147483654" r:id="rId8"/>
    <p:sldLayoutId id="2147483656" r:id="rId9"/>
    <p:sldLayoutId id="2147483655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twitter.com/springidee" TargetMode="External"/><Relationship Id="rId7" Type="http://schemas.openxmlformats.org/officeDocument/2006/relationships/image" Target="../media/image18.png"/><Relationship Id="rId2" Type="http://schemas.openxmlformats.org/officeDocument/2006/relationships/hyperlink" Target="mailto:info@springidee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2664296"/>
          </a:xfrm>
        </p:spPr>
        <p:txBody>
          <a:bodyPr>
            <a:normAutofit fontScale="90000"/>
          </a:bodyPr>
          <a:lstStyle/>
          <a:p>
            <a:r>
              <a:rPr lang="nl-NL" b="1" dirty="0" smtClean="0"/>
              <a:t>Onderzoek </a:t>
            </a:r>
            <a:br>
              <a:rPr lang="nl-NL" b="1" dirty="0" smtClean="0"/>
            </a:br>
            <a:r>
              <a:rPr lang="nl-NL" b="1" dirty="0" smtClean="0"/>
              <a:t>Nederlanders en hun lummelmomenten</a:t>
            </a:r>
            <a:br>
              <a:rPr lang="nl-NL" b="1" dirty="0" smtClean="0"/>
            </a:br>
            <a:r>
              <a:rPr lang="nl-NL" b="1" dirty="0" smtClean="0"/>
              <a:t>voorjaar 2015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58539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Hoeveel lummelt Nederland?</a:t>
            </a:r>
            <a:endParaRPr lang="nl-NL" b="1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6718"/>
            <a:ext cx="1998922" cy="1800000"/>
          </a:xfrm>
        </p:spPr>
      </p:pic>
      <p:sp>
        <p:nvSpPr>
          <p:cNvPr id="8" name="Tekstvak 7"/>
          <p:cNvSpPr txBox="1"/>
          <p:nvPr/>
        </p:nvSpPr>
        <p:spPr>
          <a:xfrm>
            <a:off x="76301" y="1340768"/>
            <a:ext cx="26234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smtClean="0"/>
              <a:t>Niets doen </a:t>
            </a:r>
          </a:p>
          <a:p>
            <a:r>
              <a:rPr lang="nl-NL" sz="2400" b="1" dirty="0" smtClean="0"/>
              <a:t>32  min. </a:t>
            </a:r>
            <a:r>
              <a:rPr lang="nl-NL" sz="2200" b="1" dirty="0"/>
              <a:t>per dag</a:t>
            </a:r>
          </a:p>
        </p:txBody>
      </p:sp>
      <p:grpSp>
        <p:nvGrpSpPr>
          <p:cNvPr id="13" name="Groep 12"/>
          <p:cNvGrpSpPr/>
          <p:nvPr/>
        </p:nvGrpSpPr>
        <p:grpSpPr>
          <a:xfrm>
            <a:off x="3203848" y="4077272"/>
            <a:ext cx="5998750" cy="1800000"/>
            <a:chOff x="3203848" y="3212976"/>
            <a:chExt cx="5998750" cy="1800000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770" y="3212976"/>
              <a:ext cx="1998922" cy="1800000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676" y="3212976"/>
              <a:ext cx="1998922" cy="1800000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3212976"/>
              <a:ext cx="1998922" cy="1800000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3419872" y="2924944"/>
            <a:ext cx="55446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200" b="1" dirty="0" smtClean="0"/>
              <a:t>Automatische handelingen </a:t>
            </a:r>
          </a:p>
          <a:p>
            <a:pPr algn="r"/>
            <a:r>
              <a:rPr lang="nl-NL" sz="2200" b="1" dirty="0" smtClean="0"/>
              <a:t>of activiteiten </a:t>
            </a:r>
          </a:p>
          <a:p>
            <a:pPr algn="r"/>
            <a:r>
              <a:rPr lang="nl-NL" sz="2400" b="1" dirty="0" smtClean="0"/>
              <a:t>122 min. </a:t>
            </a:r>
            <a:r>
              <a:rPr lang="nl-NL" sz="2200" b="1" dirty="0" smtClean="0"/>
              <a:t>per </a:t>
            </a:r>
            <a:r>
              <a:rPr lang="nl-NL" sz="2200" b="1" dirty="0"/>
              <a:t>dag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2448272" y="1412776"/>
            <a:ext cx="17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“Dat doe ik veel te weinig”</a:t>
            </a:r>
            <a:endParaRPr lang="nl-NL" i="1" dirty="0"/>
          </a:p>
        </p:txBody>
      </p:sp>
      <p:sp>
        <p:nvSpPr>
          <p:cNvPr id="16" name="Tekstvak 15"/>
          <p:cNvSpPr txBox="1"/>
          <p:nvPr/>
        </p:nvSpPr>
        <p:spPr>
          <a:xfrm>
            <a:off x="3386728" y="2164717"/>
            <a:ext cx="2213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29% zegt 5 min. of minder</a:t>
            </a:r>
          </a:p>
          <a:p>
            <a:r>
              <a:rPr lang="nl-NL" i="1" dirty="0" smtClean="0"/>
              <a:t>“Nooit” zegt 18%</a:t>
            </a:r>
            <a:endParaRPr lang="nl-NL" i="1" dirty="0"/>
          </a:p>
        </p:txBody>
      </p:sp>
      <p:sp>
        <p:nvSpPr>
          <p:cNvPr id="17" name="Tekstvak 16"/>
          <p:cNvSpPr txBox="1"/>
          <p:nvPr/>
        </p:nvSpPr>
        <p:spPr>
          <a:xfrm>
            <a:off x="0" y="2494637"/>
            <a:ext cx="17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“Oeps, confronterend”</a:t>
            </a:r>
            <a:endParaRPr lang="nl-NL" i="1" dirty="0"/>
          </a:p>
        </p:txBody>
      </p:sp>
      <p:sp>
        <p:nvSpPr>
          <p:cNvPr id="15" name="Rechthoek 14"/>
          <p:cNvSpPr/>
          <p:nvPr/>
        </p:nvSpPr>
        <p:spPr>
          <a:xfrm>
            <a:off x="264017" y="3501008"/>
            <a:ext cx="1643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i="1" dirty="0" smtClean="0"/>
              <a:t>“</a:t>
            </a:r>
            <a:r>
              <a:rPr lang="nl-NL" i="1" dirty="0" err="1" smtClean="0"/>
              <a:t>euh</a:t>
            </a:r>
            <a:r>
              <a:rPr lang="nl-NL" i="1" dirty="0"/>
              <a:t>...7,5u per dag (als ik slaap</a:t>
            </a:r>
            <a:r>
              <a:rPr lang="nl-NL" i="1" dirty="0" smtClean="0"/>
              <a:t>)”</a:t>
            </a:r>
            <a:endParaRPr lang="nl-NL" i="1" dirty="0"/>
          </a:p>
        </p:txBody>
      </p:sp>
      <p:cxnSp>
        <p:nvCxnSpPr>
          <p:cNvPr id="23" name="Rechte verbindingslijn 22"/>
          <p:cNvCxnSpPr/>
          <p:nvPr/>
        </p:nvCxnSpPr>
        <p:spPr>
          <a:xfrm flipV="1">
            <a:off x="49922" y="1413216"/>
            <a:ext cx="9202598" cy="3960000"/>
          </a:xfrm>
          <a:prstGeom prst="line">
            <a:avLst/>
          </a:prstGeom>
          <a:ln w="38100">
            <a:solidFill>
              <a:srgbClr val="00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1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Hoeveel lummelt Nederland?</a:t>
            </a:r>
            <a:endParaRPr lang="nl-NL" b="1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53" y="1986718"/>
            <a:ext cx="1998922" cy="1800000"/>
          </a:xfrm>
        </p:spPr>
      </p:pic>
      <p:sp>
        <p:nvSpPr>
          <p:cNvPr id="8" name="Tekstvak 7"/>
          <p:cNvSpPr txBox="1"/>
          <p:nvPr/>
        </p:nvSpPr>
        <p:spPr>
          <a:xfrm>
            <a:off x="76301" y="1340768"/>
            <a:ext cx="26234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 smtClean="0"/>
              <a:t>Niets doen </a:t>
            </a:r>
          </a:p>
          <a:p>
            <a:r>
              <a:rPr lang="nl-NL" sz="2400" b="1" dirty="0" smtClean="0"/>
              <a:t>32  min. </a:t>
            </a:r>
            <a:r>
              <a:rPr lang="nl-NL" sz="2200" b="1" dirty="0"/>
              <a:t>per dag</a:t>
            </a:r>
          </a:p>
        </p:txBody>
      </p:sp>
      <p:grpSp>
        <p:nvGrpSpPr>
          <p:cNvPr id="13" name="Groep 12"/>
          <p:cNvGrpSpPr/>
          <p:nvPr/>
        </p:nvGrpSpPr>
        <p:grpSpPr>
          <a:xfrm>
            <a:off x="3203848" y="4077272"/>
            <a:ext cx="5998750" cy="1800000"/>
            <a:chOff x="3203848" y="3212976"/>
            <a:chExt cx="5998750" cy="1800000"/>
          </a:xfrm>
        </p:grpSpPr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2770" y="3212976"/>
              <a:ext cx="1998922" cy="1800000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676" y="3212976"/>
              <a:ext cx="1998922" cy="1800000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3212976"/>
              <a:ext cx="1998922" cy="1800000"/>
            </a:xfrm>
            <a:prstGeom prst="rect">
              <a:avLst/>
            </a:prstGeom>
          </p:spPr>
        </p:pic>
      </p:grpSp>
      <p:sp>
        <p:nvSpPr>
          <p:cNvPr id="11" name="Tekstvak 10"/>
          <p:cNvSpPr txBox="1"/>
          <p:nvPr/>
        </p:nvSpPr>
        <p:spPr>
          <a:xfrm>
            <a:off x="3419872" y="2924944"/>
            <a:ext cx="55446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200" b="1" dirty="0" smtClean="0"/>
              <a:t>Automatische handelingen </a:t>
            </a:r>
          </a:p>
          <a:p>
            <a:pPr algn="r"/>
            <a:r>
              <a:rPr lang="nl-NL" sz="2200" b="1" dirty="0" smtClean="0"/>
              <a:t>of activiteiten </a:t>
            </a:r>
          </a:p>
          <a:p>
            <a:pPr algn="r"/>
            <a:r>
              <a:rPr lang="nl-NL" sz="2400" b="1" dirty="0" smtClean="0"/>
              <a:t>122 min. </a:t>
            </a:r>
            <a:r>
              <a:rPr lang="nl-NL" sz="2200" b="1" dirty="0" smtClean="0"/>
              <a:t>per </a:t>
            </a:r>
            <a:r>
              <a:rPr lang="nl-NL" sz="2200" b="1" dirty="0"/>
              <a:t>dag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1187624" y="465410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 dirty="0" smtClean="0"/>
              <a:t>25% zit boven de 120 minuten</a:t>
            </a:r>
            <a:endParaRPr lang="nl-NL" i="1" dirty="0"/>
          </a:p>
        </p:txBody>
      </p:sp>
      <p:sp>
        <p:nvSpPr>
          <p:cNvPr id="19" name="Rechthoek 18"/>
          <p:cNvSpPr/>
          <p:nvPr/>
        </p:nvSpPr>
        <p:spPr>
          <a:xfrm>
            <a:off x="4067944" y="5905855"/>
            <a:ext cx="3336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i="1" dirty="0" smtClean="0"/>
              <a:t>“Veel</a:t>
            </a:r>
            <a:r>
              <a:rPr lang="nl-NL" i="1" dirty="0"/>
              <a:t>! Ik zet het ook bewust in ;-) </a:t>
            </a:r>
            <a:endParaRPr lang="nl-NL" i="1" dirty="0" smtClean="0"/>
          </a:p>
          <a:p>
            <a:pPr algn="r"/>
            <a:r>
              <a:rPr lang="nl-NL" i="1" dirty="0" smtClean="0"/>
              <a:t>Zeker </a:t>
            </a:r>
            <a:r>
              <a:rPr lang="nl-NL" i="1" dirty="0"/>
              <a:t>wel 120 min</a:t>
            </a:r>
            <a:r>
              <a:rPr lang="nl-NL" i="1" dirty="0" smtClean="0"/>
              <a:t>.”</a:t>
            </a:r>
            <a:endParaRPr lang="nl-NL" i="1" dirty="0"/>
          </a:p>
        </p:txBody>
      </p:sp>
      <p:sp>
        <p:nvSpPr>
          <p:cNvPr id="20" name="Rechthoek 19"/>
          <p:cNvSpPr/>
          <p:nvPr/>
        </p:nvSpPr>
        <p:spPr>
          <a:xfrm>
            <a:off x="4606801" y="3635867"/>
            <a:ext cx="2090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 smtClean="0"/>
              <a:t>“</a:t>
            </a:r>
            <a:r>
              <a:rPr lang="nl-NL" i="1" dirty="0" err="1" smtClean="0"/>
              <a:t>incl</a:t>
            </a:r>
            <a:r>
              <a:rPr lang="nl-NL" i="1" dirty="0" smtClean="0"/>
              <a:t> slapen: 10 uur”</a:t>
            </a:r>
            <a:endParaRPr lang="nl-NL" i="1" dirty="0"/>
          </a:p>
        </p:txBody>
      </p:sp>
      <p:sp>
        <p:nvSpPr>
          <p:cNvPr id="21" name="Rechthoek 20"/>
          <p:cNvSpPr/>
          <p:nvPr/>
        </p:nvSpPr>
        <p:spPr>
          <a:xfrm>
            <a:off x="485941" y="5415607"/>
            <a:ext cx="3582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dirty="0" smtClean="0"/>
              <a:t>“3 </a:t>
            </a:r>
            <a:r>
              <a:rPr lang="nl-NL" i="1" dirty="0"/>
              <a:t>uur, maar ik probeer die automatische dingen steeds meer </a:t>
            </a:r>
            <a:r>
              <a:rPr lang="nl-NL" i="1" dirty="0" smtClean="0"/>
              <a:t>MINDFUL </a:t>
            </a:r>
            <a:r>
              <a:rPr lang="nl-NL" i="1" dirty="0"/>
              <a:t>te doen: als oefening om je gedachten te </a:t>
            </a:r>
            <a:r>
              <a:rPr lang="nl-NL" i="1" dirty="0" smtClean="0"/>
              <a:t>focussen”</a:t>
            </a:r>
            <a:endParaRPr lang="nl-NL" i="1" dirty="0"/>
          </a:p>
        </p:txBody>
      </p:sp>
      <p:cxnSp>
        <p:nvCxnSpPr>
          <p:cNvPr id="23" name="Rechte verbindingslijn 22"/>
          <p:cNvCxnSpPr/>
          <p:nvPr/>
        </p:nvCxnSpPr>
        <p:spPr>
          <a:xfrm flipV="1">
            <a:off x="49922" y="1197192"/>
            <a:ext cx="9202598" cy="3960000"/>
          </a:xfrm>
          <a:prstGeom prst="line">
            <a:avLst/>
          </a:prstGeom>
          <a:ln w="38100">
            <a:solidFill>
              <a:srgbClr val="00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oelichting met afgeronde rechthoek 24"/>
          <p:cNvSpPr/>
          <p:nvPr/>
        </p:nvSpPr>
        <p:spPr>
          <a:xfrm>
            <a:off x="3836478" y="6229020"/>
            <a:ext cx="814744" cy="556972"/>
          </a:xfrm>
          <a:prstGeom prst="wedgeRoundRectCallout">
            <a:avLst>
              <a:gd name="adj1" fmla="val 139755"/>
              <a:gd name="adj2" fmla="val -35864"/>
              <a:gd name="adj3" fmla="val 16667"/>
            </a:avLst>
          </a:prstGeom>
          <a:solidFill>
            <a:srgbClr val="5B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!!!! </a:t>
            </a:r>
            <a:r>
              <a:rPr lang="nl-NL" b="1" dirty="0" smtClean="0">
                <a:sym typeface="Wingdings" panose="05000000000000000000" pitchFamily="2" charset="2"/>
              </a:rPr>
              <a:t>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9012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48" y="1559893"/>
            <a:ext cx="140339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ep 20"/>
          <p:cNvGrpSpPr/>
          <p:nvPr/>
        </p:nvGrpSpPr>
        <p:grpSpPr>
          <a:xfrm>
            <a:off x="233448" y="1690001"/>
            <a:ext cx="820667" cy="630000"/>
            <a:chOff x="233448" y="1690001"/>
            <a:chExt cx="820667" cy="63000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288" y="1735001"/>
              <a:ext cx="280607" cy="540000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1735001"/>
              <a:ext cx="240632" cy="540000"/>
            </a:xfrm>
            <a:prstGeom prst="rect">
              <a:avLst/>
            </a:prstGeom>
          </p:spPr>
        </p:pic>
        <p:cxnSp>
          <p:nvCxnSpPr>
            <p:cNvPr id="8" name="Rechte verbindingslijn 7"/>
            <p:cNvCxnSpPr/>
            <p:nvPr/>
          </p:nvCxnSpPr>
          <p:spPr>
            <a:xfrm flipH="1">
              <a:off x="233448" y="1690001"/>
              <a:ext cx="820667" cy="630000"/>
            </a:xfrm>
            <a:prstGeom prst="line">
              <a:avLst/>
            </a:prstGeom>
            <a:ln w="57150">
              <a:solidFill>
                <a:srgbClr val="004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kstvak 9"/>
          <p:cNvSpPr txBox="1"/>
          <p:nvPr/>
        </p:nvSpPr>
        <p:spPr>
          <a:xfrm>
            <a:off x="2664865" y="2643166"/>
            <a:ext cx="1115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/>
              <a:t>20 jaar</a:t>
            </a:r>
          </a:p>
          <a:p>
            <a:pPr algn="ctr"/>
            <a:r>
              <a:rPr lang="nl-NL" b="1" dirty="0" smtClean="0"/>
              <a:t>65 jaar</a:t>
            </a:r>
            <a:endParaRPr lang="nl-NL" b="1" dirty="0"/>
          </a:p>
        </p:txBody>
      </p:sp>
      <p:cxnSp>
        <p:nvCxnSpPr>
          <p:cNvPr id="11" name="Rechte verbindingslijn 10"/>
          <p:cNvCxnSpPr/>
          <p:nvPr/>
        </p:nvCxnSpPr>
        <p:spPr>
          <a:xfrm flipH="1">
            <a:off x="2812055" y="2701886"/>
            <a:ext cx="820666" cy="528890"/>
          </a:xfrm>
          <a:prstGeom prst="line">
            <a:avLst/>
          </a:prstGeom>
          <a:ln w="57150">
            <a:solidFill>
              <a:srgbClr val="00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al 12"/>
          <p:cNvSpPr/>
          <p:nvPr/>
        </p:nvSpPr>
        <p:spPr>
          <a:xfrm>
            <a:off x="4788024" y="2005001"/>
            <a:ext cx="2880000" cy="2880000"/>
          </a:xfrm>
          <a:prstGeom prst="ellipse">
            <a:avLst/>
          </a:prstGeom>
          <a:solidFill>
            <a:srgbClr val="FF8585"/>
          </a:solidFill>
          <a:ln>
            <a:solidFill>
              <a:srgbClr val="004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Wie besteedt meer tijd aan lummelen?</a:t>
            </a:r>
            <a:endParaRPr lang="nl-NL" sz="2400" b="1" dirty="0"/>
          </a:p>
        </p:txBody>
      </p:sp>
      <p:sp>
        <p:nvSpPr>
          <p:cNvPr id="14" name="Tekstvak 13"/>
          <p:cNvSpPr txBox="1"/>
          <p:nvPr/>
        </p:nvSpPr>
        <p:spPr>
          <a:xfrm>
            <a:off x="7309995" y="3646885"/>
            <a:ext cx="1867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Introverte </a:t>
            </a:r>
          </a:p>
          <a:p>
            <a:pPr algn="ctr"/>
            <a:r>
              <a:rPr lang="nl-NL" dirty="0" smtClean="0"/>
              <a:t>mensen</a:t>
            </a:r>
            <a:endParaRPr lang="nl-NL" dirty="0"/>
          </a:p>
        </p:txBody>
      </p:sp>
      <p:grpSp>
        <p:nvGrpSpPr>
          <p:cNvPr id="22" name="Groep 21"/>
          <p:cNvGrpSpPr/>
          <p:nvPr/>
        </p:nvGrpSpPr>
        <p:grpSpPr>
          <a:xfrm>
            <a:off x="179512" y="3933216"/>
            <a:ext cx="2419276" cy="1440000"/>
            <a:chOff x="179512" y="3933216"/>
            <a:chExt cx="2419276" cy="1440000"/>
          </a:xfrm>
        </p:grpSpPr>
        <p:pic>
          <p:nvPicPr>
            <p:cNvPr id="5122" name="Picture 2" descr="http://www.kinderspelletjes.nl/speltemplate/provinciesoefene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3933216"/>
              <a:ext cx="1345794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Afbeelding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5711" y="4293216"/>
              <a:ext cx="1203077" cy="1080000"/>
            </a:xfrm>
            <a:prstGeom prst="rect">
              <a:avLst/>
            </a:prstGeom>
          </p:spPr>
        </p:pic>
        <p:cxnSp>
          <p:nvCxnSpPr>
            <p:cNvPr id="19" name="Rechte verbindingslijn 18"/>
            <p:cNvCxnSpPr/>
            <p:nvPr/>
          </p:nvCxnSpPr>
          <p:spPr>
            <a:xfrm flipH="1">
              <a:off x="201226" y="4293216"/>
              <a:ext cx="2354550" cy="1080000"/>
            </a:xfrm>
            <a:prstGeom prst="line">
              <a:avLst/>
            </a:prstGeom>
            <a:ln w="57150">
              <a:solidFill>
                <a:srgbClr val="0040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al 3"/>
          <p:cNvSpPr/>
          <p:nvPr/>
        </p:nvSpPr>
        <p:spPr>
          <a:xfrm>
            <a:off x="899592" y="2276872"/>
            <a:ext cx="1800000" cy="1800000"/>
          </a:xfrm>
          <a:prstGeom prst="ellipse">
            <a:avLst/>
          </a:prstGeom>
          <a:solidFill>
            <a:srgbClr val="FF8585"/>
          </a:solidFill>
          <a:ln>
            <a:solidFill>
              <a:srgbClr val="0040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Geen verschillen in lummeltijd</a:t>
            </a:r>
            <a:endParaRPr lang="nl-NL" b="1" dirty="0"/>
          </a:p>
        </p:txBody>
      </p:sp>
      <p:cxnSp>
        <p:nvCxnSpPr>
          <p:cNvPr id="30" name="Rechte verbindingslijn 29"/>
          <p:cNvCxnSpPr/>
          <p:nvPr/>
        </p:nvCxnSpPr>
        <p:spPr>
          <a:xfrm flipH="1">
            <a:off x="2084552" y="1559893"/>
            <a:ext cx="1316086" cy="720000"/>
          </a:xfrm>
          <a:prstGeom prst="line">
            <a:avLst/>
          </a:prstGeom>
          <a:ln w="57150">
            <a:solidFill>
              <a:srgbClr val="00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7356231" y="2005001"/>
            <a:ext cx="1835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Mensen die graag alleen werken</a:t>
            </a:r>
            <a:endParaRPr lang="nl-NL" dirty="0"/>
          </a:p>
        </p:txBody>
      </p:sp>
      <p:sp>
        <p:nvSpPr>
          <p:cNvPr id="5126" name="Rechthoek 5125"/>
          <p:cNvSpPr/>
          <p:nvPr/>
        </p:nvSpPr>
        <p:spPr>
          <a:xfrm>
            <a:off x="4520299" y="488500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dirty="0" smtClean="0"/>
              <a:t>Werkzoekenden en mensen met een ‘dubbele functie</a:t>
            </a:r>
            <a:r>
              <a:rPr lang="nl-NL" dirty="0"/>
              <a:t>’ </a:t>
            </a:r>
            <a:r>
              <a:rPr lang="nl-NL" dirty="0" smtClean="0"/>
              <a:t>(</a:t>
            </a:r>
            <a:r>
              <a:rPr lang="nl-NL" dirty="0" err="1" smtClean="0"/>
              <a:t>bijv</a:t>
            </a:r>
            <a:r>
              <a:rPr lang="nl-NL" dirty="0" smtClean="0"/>
              <a:t> parttime baan en </a:t>
            </a:r>
            <a:r>
              <a:rPr lang="nl-NL" dirty="0" err="1" smtClean="0"/>
              <a:t>zzp’er</a:t>
            </a:r>
            <a:r>
              <a:rPr lang="nl-NL" dirty="0" smtClean="0"/>
              <a:t>) </a:t>
            </a:r>
            <a:r>
              <a:rPr lang="nl-NL" dirty="0"/>
              <a:t>lummelen </a:t>
            </a:r>
            <a:r>
              <a:rPr lang="nl-NL" dirty="0" smtClean="0"/>
              <a:t>meer dan mensen met een baan, ondernemers en studenten. </a:t>
            </a:r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4697254" y="1326938"/>
            <a:ext cx="306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Mensen die graag met stappenplannen werken</a:t>
            </a:r>
            <a:endParaRPr lang="nl-NL" dirty="0"/>
          </a:p>
        </p:txBody>
      </p:sp>
      <p:sp>
        <p:nvSpPr>
          <p:cNvPr id="5129" name="Toelichting met afgeronde rechthoek 5128"/>
          <p:cNvSpPr/>
          <p:nvPr/>
        </p:nvSpPr>
        <p:spPr>
          <a:xfrm rot="1434444">
            <a:off x="7309995" y="211814"/>
            <a:ext cx="1584176" cy="1438289"/>
          </a:xfrm>
          <a:prstGeom prst="wedgeRoundRectCallout">
            <a:avLst/>
          </a:prstGeom>
          <a:solidFill>
            <a:srgbClr val="5B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Erken de behoefte van iemand. Geef hem de tijd!</a:t>
            </a:r>
            <a:endParaRPr lang="nl-NL" b="1" dirty="0"/>
          </a:p>
        </p:txBody>
      </p:sp>
      <p:sp>
        <p:nvSpPr>
          <p:cNvPr id="45" name="Toelichting met afgeronde rechthoek 44"/>
          <p:cNvSpPr/>
          <p:nvPr/>
        </p:nvSpPr>
        <p:spPr>
          <a:xfrm>
            <a:off x="2791478" y="4061620"/>
            <a:ext cx="1584176" cy="1438289"/>
          </a:xfrm>
          <a:prstGeom prst="wedgeRoundRectCallout">
            <a:avLst>
              <a:gd name="adj1" fmla="val 260491"/>
              <a:gd name="adj2" fmla="val -43785"/>
              <a:gd name="adj3" fmla="val 16667"/>
            </a:avLst>
          </a:prstGeom>
          <a:solidFill>
            <a:srgbClr val="5B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/>
              <a:t>Ken jezelf en plan lummeltijd in!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2916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Tot slot</a:t>
            </a:r>
            <a:endParaRPr lang="nl-NL" b="1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r>
              <a:rPr lang="nl-NL" sz="2800" dirty="0" smtClean="0"/>
              <a:t>Zet Nationale </a:t>
            </a:r>
            <a:r>
              <a:rPr lang="nl-NL" sz="2800" dirty="0" err="1" smtClean="0"/>
              <a:t>Lummeldag</a:t>
            </a:r>
            <a:r>
              <a:rPr lang="nl-NL" sz="2800" dirty="0" smtClean="0"/>
              <a:t> op donderdag 15 april 2016 alvast in je agenda!</a:t>
            </a:r>
          </a:p>
          <a:p>
            <a:r>
              <a:rPr lang="nl-NL" sz="2800" dirty="0" smtClean="0"/>
              <a:t>Heb je opmerkingen over Nationale </a:t>
            </a:r>
            <a:r>
              <a:rPr lang="nl-NL" sz="2800" dirty="0" err="1" smtClean="0"/>
              <a:t>Lummeldag</a:t>
            </a:r>
            <a:r>
              <a:rPr lang="nl-NL" sz="2800" dirty="0" smtClean="0"/>
              <a:t> of suggesties om Nationale </a:t>
            </a:r>
            <a:r>
              <a:rPr lang="nl-NL" sz="2800" dirty="0" err="1" smtClean="0"/>
              <a:t>Lummeldag</a:t>
            </a:r>
            <a:r>
              <a:rPr lang="nl-NL" sz="2800" dirty="0" smtClean="0"/>
              <a:t> nog beter op de kaart te zetten?</a:t>
            </a:r>
          </a:p>
          <a:p>
            <a:pPr lvl="1"/>
            <a:r>
              <a:rPr lang="nl-NL" sz="2400" dirty="0" smtClean="0"/>
              <a:t>Bijvoorbeeld suggesties voor een onderzoek, uitbreiding van activiteiten, etc.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nl-NL" sz="2800" dirty="0" smtClean="0">
                <a:sym typeface="Wingdings" panose="05000000000000000000" pitchFamily="2" charset="2"/>
              </a:rPr>
              <a:t>Mail Springidee op </a:t>
            </a:r>
            <a:r>
              <a:rPr lang="nl-NL" sz="2800" dirty="0" smtClean="0">
                <a:sym typeface="Wingdings" panose="05000000000000000000" pitchFamily="2" charset="2"/>
                <a:hlinkClick r:id="rId2"/>
              </a:rPr>
              <a:t>info@springidee.nl</a:t>
            </a:r>
            <a:endParaRPr lang="nl-NL" sz="28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nl-NL" sz="2800" dirty="0" smtClean="0">
              <a:sym typeface="Wingdings" panose="05000000000000000000" pitchFamily="2" charset="2"/>
            </a:endParaRPr>
          </a:p>
          <a:p>
            <a:endParaRPr lang="nl-NL" sz="2800" dirty="0"/>
          </a:p>
        </p:txBody>
      </p:sp>
      <p:pic>
        <p:nvPicPr>
          <p:cNvPr id="11268" name="Picture 4" descr="twitter">
            <a:hlinkClick r:id="rId3" tooltip="Volg Springidee op twitter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-136525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ep 11"/>
          <p:cNvGrpSpPr/>
          <p:nvPr/>
        </p:nvGrpSpPr>
        <p:grpSpPr>
          <a:xfrm>
            <a:off x="3131840" y="5445224"/>
            <a:ext cx="2880320" cy="1196752"/>
            <a:chOff x="3131840" y="5616624"/>
            <a:chExt cx="2880320" cy="1196752"/>
          </a:xfrm>
        </p:grpSpPr>
        <p:sp>
          <p:nvSpPr>
            <p:cNvPr id="10" name="Afgeronde rechthoek 9"/>
            <p:cNvSpPr/>
            <p:nvPr/>
          </p:nvSpPr>
          <p:spPr>
            <a:xfrm>
              <a:off x="3131840" y="5616624"/>
              <a:ext cx="2880320" cy="1196752"/>
            </a:xfrm>
            <a:prstGeom prst="roundRect">
              <a:avLst/>
            </a:prstGeom>
            <a:solidFill>
              <a:srgbClr val="5BB9FF"/>
            </a:solidFill>
            <a:ln>
              <a:solidFill>
                <a:srgbClr val="0040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nl-NL" sz="2000" b="1" dirty="0"/>
                <a:t>Volg Springidee</a:t>
              </a:r>
              <a:endParaRPr lang="nl-NL" sz="2000" dirty="0">
                <a:noFill/>
              </a:endParaRPr>
            </a:p>
          </p:txBody>
        </p: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6319867"/>
              <a:ext cx="360000" cy="360000"/>
            </a:xfrm>
            <a:prstGeom prst="rect">
              <a:avLst/>
            </a:prstGeom>
          </p:spPr>
        </p:pic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6319867"/>
              <a:ext cx="360000" cy="360000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6319866"/>
              <a:ext cx="360000" cy="360000"/>
            </a:xfrm>
            <a:prstGeom prst="rect">
              <a:avLst/>
            </a:prstGeom>
          </p:spPr>
        </p:pic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684" y="5625304"/>
              <a:ext cx="567000" cy="540000"/>
            </a:xfrm>
            <a:prstGeom prst="rect">
              <a:avLst/>
            </a:prstGeom>
          </p:spPr>
        </p:pic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152" y="6309320"/>
              <a:ext cx="12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48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Aanleiding en doel</a:t>
            </a:r>
            <a:endParaRPr lang="nl-NL" b="1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nl-NL" dirty="0" smtClean="0"/>
              <a:t>De huidige </a:t>
            </a:r>
            <a:r>
              <a:rPr lang="nl-NL" b="1" dirty="0" smtClean="0"/>
              <a:t>tijdgeest</a:t>
            </a:r>
            <a:r>
              <a:rPr lang="nl-NL" dirty="0" smtClean="0"/>
              <a:t> vraagt om inventieve oplossingen, originele ideeën, verbindende concepten </a:t>
            </a:r>
            <a:r>
              <a:rPr lang="nl-NL" dirty="0"/>
              <a:t>en </a:t>
            </a:r>
            <a:r>
              <a:rPr lang="nl-NL" dirty="0" smtClean="0"/>
              <a:t>baanbrekende innovaties.</a:t>
            </a:r>
          </a:p>
          <a:p>
            <a:pPr algn="just"/>
            <a:r>
              <a:rPr lang="nl-NL" dirty="0" smtClean="0"/>
              <a:t>Creativiteit is de </a:t>
            </a:r>
            <a:r>
              <a:rPr lang="nl-NL" b="1" dirty="0" smtClean="0"/>
              <a:t>vaardigheid</a:t>
            </a:r>
            <a:r>
              <a:rPr lang="nl-NL" dirty="0" smtClean="0"/>
              <a:t> voor de mens van morgen.</a:t>
            </a:r>
          </a:p>
          <a:p>
            <a:pPr algn="just"/>
            <a:r>
              <a:rPr lang="nl-NL" dirty="0" smtClean="0"/>
              <a:t>Kennis, kunde, tijd en ruimte  zijn essentieel om het </a:t>
            </a:r>
            <a:r>
              <a:rPr lang="nl-NL" b="1" dirty="0" smtClean="0"/>
              <a:t>creatieve potentieel </a:t>
            </a:r>
            <a:r>
              <a:rPr lang="nl-NL" dirty="0" smtClean="0"/>
              <a:t>van de mens ten volle te benutten.</a:t>
            </a:r>
          </a:p>
          <a:p>
            <a:pPr marL="0" indent="0" algn="just">
              <a:buNone/>
            </a:pPr>
            <a:endParaRPr lang="nl-NL" sz="1600" dirty="0" smtClean="0"/>
          </a:p>
          <a:p>
            <a:pPr marL="0" indent="0" algn="just">
              <a:buNone/>
            </a:pPr>
            <a:r>
              <a:rPr lang="nl-NL" dirty="0" smtClean="0"/>
              <a:t>	Echter</a:t>
            </a:r>
          </a:p>
          <a:p>
            <a:pPr algn="just"/>
            <a:endParaRPr lang="nl-NL" sz="1600" dirty="0" smtClean="0"/>
          </a:p>
          <a:p>
            <a:pPr algn="just"/>
            <a:r>
              <a:rPr lang="nl-NL" dirty="0" smtClean="0"/>
              <a:t>De </a:t>
            </a:r>
            <a:r>
              <a:rPr lang="nl-NL" dirty="0"/>
              <a:t>agenda van Nederlanders zit thuis en op het werk </a:t>
            </a:r>
            <a:r>
              <a:rPr lang="nl-NL" dirty="0" smtClean="0"/>
              <a:t>vol. Er </a:t>
            </a:r>
            <a:r>
              <a:rPr lang="nl-NL" dirty="0"/>
              <a:t>is </a:t>
            </a:r>
            <a:r>
              <a:rPr lang="nl-NL" dirty="0" smtClean="0"/>
              <a:t>te </a:t>
            </a:r>
            <a:r>
              <a:rPr lang="nl-NL" b="1" dirty="0" smtClean="0"/>
              <a:t>weinig </a:t>
            </a:r>
            <a:r>
              <a:rPr lang="nl-NL" b="1" dirty="0"/>
              <a:t>tijd</a:t>
            </a:r>
            <a:r>
              <a:rPr lang="nl-NL" dirty="0"/>
              <a:t> om afstand te nemen, ideeën te </a:t>
            </a:r>
            <a:r>
              <a:rPr lang="nl-NL" dirty="0" smtClean="0"/>
              <a:t>bedenken, </a:t>
            </a:r>
            <a:r>
              <a:rPr lang="nl-NL" dirty="0"/>
              <a:t>concepten te ontwikkelen en deze te realiseren.</a:t>
            </a:r>
          </a:p>
          <a:p>
            <a:pPr algn="just"/>
            <a:r>
              <a:rPr lang="nl-NL" b="1" dirty="0" smtClean="0"/>
              <a:t>Incubatietijd</a:t>
            </a:r>
            <a:r>
              <a:rPr lang="nl-NL" dirty="0" smtClean="0"/>
              <a:t> </a:t>
            </a:r>
            <a:r>
              <a:rPr lang="nl-NL" dirty="0"/>
              <a:t>of ‘nadenktijd’ is noodzakelijk om </a:t>
            </a:r>
            <a:r>
              <a:rPr lang="nl-NL" dirty="0" smtClean="0"/>
              <a:t>met meer succes te </a:t>
            </a:r>
            <a:r>
              <a:rPr lang="nl-NL" dirty="0"/>
              <a:t>innoveren en problemen </a:t>
            </a:r>
            <a:r>
              <a:rPr lang="nl-NL" dirty="0" smtClean="0"/>
              <a:t>te tackelen.</a:t>
            </a:r>
            <a:endParaRPr lang="nl-NL" dirty="0"/>
          </a:p>
          <a:p>
            <a:pPr marL="0" indent="0" algn="just">
              <a:buNone/>
            </a:pPr>
            <a:endParaRPr lang="nl-NL" sz="1800" dirty="0"/>
          </a:p>
          <a:p>
            <a:pPr marL="0" indent="0" algn="just">
              <a:buNone/>
            </a:pPr>
            <a:r>
              <a:rPr lang="nl-NL" dirty="0" smtClean="0"/>
              <a:t>Springidee vindt dat mensen meer moeten </a:t>
            </a:r>
            <a:r>
              <a:rPr lang="nl-NL" dirty="0"/>
              <a:t>lummelen</a:t>
            </a:r>
            <a:r>
              <a:rPr lang="nl-NL" dirty="0" smtClean="0"/>
              <a:t>*. Zet incubatietijd bewust in. Daarom heeft Springidee </a:t>
            </a:r>
            <a:r>
              <a:rPr lang="nl-NL" b="1" dirty="0" smtClean="0"/>
              <a:t>15 </a:t>
            </a:r>
            <a:r>
              <a:rPr lang="nl-NL" b="1" dirty="0"/>
              <a:t>april</a:t>
            </a:r>
            <a:r>
              <a:rPr lang="nl-NL" dirty="0"/>
              <a:t> uitgeroepen tot </a:t>
            </a:r>
            <a:r>
              <a:rPr lang="nl-NL" b="1" dirty="0"/>
              <a:t>Nationale Lummeldag. </a:t>
            </a:r>
          </a:p>
          <a:p>
            <a:pPr algn="just"/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48657" y="6165304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b="1" dirty="0"/>
              <a:t>* </a:t>
            </a:r>
            <a:r>
              <a:rPr lang="nl-NL" sz="1400" dirty="0"/>
              <a:t>Lummelen: is gedachteloos bezig zijn met repeterende, niet ingewikkelde handelingen (tuinieren</a:t>
            </a:r>
            <a:r>
              <a:rPr lang="nl-NL" sz="1400" dirty="0" smtClean="0"/>
              <a:t>, auto </a:t>
            </a:r>
            <a:r>
              <a:rPr lang="nl-NL" sz="1400" dirty="0"/>
              <a:t>rijden, douchen). </a:t>
            </a:r>
          </a:p>
        </p:txBody>
      </p:sp>
    </p:spTree>
    <p:extLst>
      <p:ext uri="{BB962C8B-B14F-4D97-AF65-F5344CB8AC3E}">
        <p14:creationId xmlns:p14="http://schemas.microsoft.com/office/powerpoint/2010/main" val="42691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Nationale </a:t>
            </a:r>
            <a:r>
              <a:rPr lang="nl-NL" b="1" dirty="0" err="1"/>
              <a:t>Lummeldag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639762"/>
          </a:xfrm>
        </p:spPr>
        <p:txBody>
          <a:bodyPr/>
          <a:lstStyle/>
          <a:p>
            <a:r>
              <a:rPr lang="nl-NL" dirty="0" smtClean="0"/>
              <a:t>De 5 W’s 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457200" y="1836514"/>
            <a:ext cx="4040188" cy="3951288"/>
          </a:xfrm>
        </p:spPr>
        <p:txBody>
          <a:bodyPr>
            <a:normAutofit fontScale="85000" lnSpcReduction="10000"/>
          </a:bodyPr>
          <a:lstStyle/>
          <a:p>
            <a:r>
              <a:rPr lang="nl-NL" dirty="0"/>
              <a:t>Wanneer? </a:t>
            </a:r>
            <a:endParaRPr lang="nl-NL" dirty="0" smtClean="0"/>
          </a:p>
          <a:p>
            <a:pPr lvl="1"/>
            <a:r>
              <a:rPr lang="nl-NL" dirty="0" smtClean="0"/>
              <a:t>15 </a:t>
            </a:r>
            <a:r>
              <a:rPr lang="nl-NL" dirty="0"/>
              <a:t>april</a:t>
            </a:r>
          </a:p>
          <a:p>
            <a:r>
              <a:rPr lang="nl-NL" dirty="0"/>
              <a:t>Waarom? </a:t>
            </a:r>
            <a:endParaRPr lang="nl-NL" dirty="0" smtClean="0"/>
          </a:p>
          <a:p>
            <a:pPr lvl="1"/>
            <a:r>
              <a:rPr lang="nl-NL" dirty="0" smtClean="0"/>
              <a:t>Geboortedag </a:t>
            </a:r>
            <a:r>
              <a:rPr lang="nl-NL" dirty="0"/>
              <a:t>Leonardo da Vinci</a:t>
            </a:r>
          </a:p>
          <a:p>
            <a:pPr marL="457200" lvl="1" indent="0">
              <a:buNone/>
            </a:pPr>
            <a:r>
              <a:rPr lang="nl-NL" i="1" dirty="0"/>
              <a:t>“Genieën presteren soms meer door minder te doen” (Leonardo da Vinci)</a:t>
            </a:r>
          </a:p>
          <a:p>
            <a:r>
              <a:rPr lang="nl-NL" dirty="0"/>
              <a:t>Wat? </a:t>
            </a:r>
            <a:endParaRPr lang="nl-NL" dirty="0" smtClean="0"/>
          </a:p>
          <a:p>
            <a:pPr lvl="1"/>
            <a:r>
              <a:rPr lang="nl-NL" dirty="0" err="1" smtClean="0"/>
              <a:t>Do-it-yourself</a:t>
            </a:r>
            <a:r>
              <a:rPr lang="nl-NL" dirty="0" smtClean="0"/>
              <a:t> </a:t>
            </a:r>
            <a:r>
              <a:rPr lang="nl-NL" dirty="0"/>
              <a:t>evenement </a:t>
            </a:r>
          </a:p>
          <a:p>
            <a:r>
              <a:rPr lang="nl-NL" dirty="0"/>
              <a:t>Wie? </a:t>
            </a:r>
            <a:endParaRPr lang="nl-NL" dirty="0" smtClean="0"/>
          </a:p>
          <a:p>
            <a:pPr lvl="1"/>
            <a:r>
              <a:rPr lang="nl-NL" dirty="0" smtClean="0"/>
              <a:t>Nederlands </a:t>
            </a:r>
            <a:r>
              <a:rPr lang="nl-NL" dirty="0"/>
              <a:t>bedrijfsleven en </a:t>
            </a:r>
            <a:r>
              <a:rPr lang="nl-NL" dirty="0" smtClean="0"/>
              <a:t>Nederlanders</a:t>
            </a:r>
          </a:p>
          <a:p>
            <a:r>
              <a:rPr lang="nl-NL" dirty="0" smtClean="0"/>
              <a:t>Waar?</a:t>
            </a:r>
          </a:p>
          <a:p>
            <a:pPr lvl="1"/>
            <a:r>
              <a:rPr lang="nl-NL" dirty="0" smtClean="0"/>
              <a:t>Overal</a:t>
            </a:r>
            <a:endParaRPr lang="nl-NL" dirty="0"/>
          </a:p>
          <a:p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639762"/>
          </a:xfrm>
        </p:spPr>
        <p:txBody>
          <a:bodyPr>
            <a:noAutofit/>
          </a:bodyPr>
          <a:lstStyle/>
          <a:p>
            <a:r>
              <a:rPr lang="nl-NL" dirty="0" smtClean="0"/>
              <a:t> </a:t>
            </a:r>
            <a:endParaRPr lang="nl-NL" dirty="0"/>
          </a:p>
          <a:p>
            <a:r>
              <a:rPr lang="nl-NL" dirty="0" smtClean="0"/>
              <a:t>Ambitie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>
          <a:xfrm>
            <a:off x="4645025" y="1836514"/>
            <a:ext cx="4041775" cy="3951288"/>
          </a:xfrm>
        </p:spPr>
        <p:txBody>
          <a:bodyPr>
            <a:normAutofit fontScale="85000" lnSpcReduction="10000"/>
          </a:bodyPr>
          <a:lstStyle/>
          <a:p>
            <a:r>
              <a:rPr lang="nl-NL" dirty="0"/>
              <a:t>Legere bedrijfsagenda’s</a:t>
            </a:r>
          </a:p>
          <a:p>
            <a:r>
              <a:rPr lang="nl-NL" dirty="0"/>
              <a:t>‘Gesloten’ schooldeuren</a:t>
            </a:r>
          </a:p>
          <a:p>
            <a:r>
              <a:rPr lang="nl-NL" dirty="0"/>
              <a:t>Wereldrecord hangmat liggen</a:t>
            </a:r>
          </a:p>
          <a:p>
            <a:r>
              <a:rPr lang="nl-NL" dirty="0"/>
              <a:t>Internationale </a:t>
            </a:r>
            <a:r>
              <a:rPr lang="nl-NL" dirty="0" err="1"/>
              <a:t>lummeldag</a:t>
            </a:r>
            <a:endParaRPr lang="nl-NL" dirty="0"/>
          </a:p>
          <a:p>
            <a:r>
              <a:rPr lang="nl-NL" dirty="0"/>
              <a:t>Een </a:t>
            </a:r>
            <a:r>
              <a:rPr lang="nl-NL" dirty="0" err="1"/>
              <a:t>downfall</a:t>
            </a:r>
            <a:r>
              <a:rPr lang="nl-NL" dirty="0"/>
              <a:t> in de economie op 15 april met daarna een </a:t>
            </a:r>
            <a:r>
              <a:rPr lang="nl-NL" dirty="0" err="1"/>
              <a:t>uplift</a:t>
            </a:r>
            <a:r>
              <a:rPr lang="nl-NL" dirty="0"/>
              <a:t> door alle goeie ideeën, </a:t>
            </a:r>
            <a:r>
              <a:rPr lang="nl-NL" dirty="0" err="1"/>
              <a:t>businessmodellen</a:t>
            </a:r>
            <a:r>
              <a:rPr lang="nl-NL" dirty="0"/>
              <a:t>, oplossingen</a:t>
            </a:r>
          </a:p>
          <a:p>
            <a:r>
              <a:rPr lang="nl-NL" dirty="0"/>
              <a:t>De oplossing voor het voedingsvraagstuk in de wereld.</a:t>
            </a:r>
          </a:p>
          <a:p>
            <a:r>
              <a:rPr lang="nl-NL" dirty="0"/>
              <a:t>…</a:t>
            </a:r>
          </a:p>
          <a:p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-36512" y="6016175"/>
            <a:ext cx="83529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/>
              <a:t>NB Nationale </a:t>
            </a:r>
            <a:r>
              <a:rPr lang="nl-NL" sz="1400" dirty="0" err="1"/>
              <a:t>Lummeldag</a:t>
            </a:r>
            <a:r>
              <a:rPr lang="nl-NL" sz="1400" dirty="0"/>
              <a:t> is geen pleidooi voor luieren. </a:t>
            </a:r>
            <a:r>
              <a:rPr lang="nl-NL" sz="1400" dirty="0" smtClean="0"/>
              <a:t>Incubatietijd </a:t>
            </a:r>
            <a:r>
              <a:rPr lang="nl-NL" sz="1400" dirty="0"/>
              <a:t>werkt het beste als mensen perioden van intensief, gericht werken afwisselen met perioden van rust. Zonder </a:t>
            </a:r>
            <a:r>
              <a:rPr lang="nl-NL" sz="1400" dirty="0" smtClean="0"/>
              <a:t>deze perioden </a:t>
            </a:r>
            <a:r>
              <a:rPr lang="nl-NL" sz="1400" dirty="0"/>
              <a:t>van intensief gericht werken is er niets om te laten </a:t>
            </a:r>
            <a:r>
              <a:rPr lang="nl-NL" sz="1400" dirty="0" smtClean="0"/>
              <a:t>rijpen.</a:t>
            </a:r>
            <a:r>
              <a:rPr lang="nl-NL" sz="1200" dirty="0" smtClean="0"/>
              <a:t> </a:t>
            </a:r>
            <a:r>
              <a:rPr lang="nl-NL" sz="1200" i="1" dirty="0"/>
              <a:t>(Bron: Denken als Leonardo da Vinci, Michael J. </a:t>
            </a:r>
            <a:r>
              <a:rPr lang="nl-NL" sz="1200" i="1" dirty="0" err="1"/>
              <a:t>Gelb</a:t>
            </a:r>
            <a:r>
              <a:rPr lang="nl-NL" sz="1200" i="1" dirty="0" smtClean="0"/>
              <a:t>)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95446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Plan van aanpak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A-selecte</a:t>
            </a:r>
            <a:r>
              <a:rPr lang="nl-NL" dirty="0" smtClean="0"/>
              <a:t> steekproef</a:t>
            </a:r>
          </a:p>
          <a:p>
            <a:r>
              <a:rPr lang="nl-NL" dirty="0" smtClean="0"/>
              <a:t>Onderzoeksdoelgroep: eigen netwerk en diverse </a:t>
            </a:r>
            <a:r>
              <a:rPr lang="nl-NL" dirty="0" err="1" smtClean="0"/>
              <a:t>Linkedin</a:t>
            </a:r>
            <a:r>
              <a:rPr lang="nl-NL" dirty="0" smtClean="0"/>
              <a:t> groepen</a:t>
            </a:r>
          </a:p>
          <a:p>
            <a:r>
              <a:rPr lang="nl-NL" dirty="0" smtClean="0"/>
              <a:t>Deelname op vrijwillige basis</a:t>
            </a:r>
          </a:p>
          <a:p>
            <a:r>
              <a:rPr lang="nl-NL" dirty="0" smtClean="0"/>
              <a:t>Online survey via thesistools.com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165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Achtergrondkenmerken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867328" cy="452596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096000" algn="l"/>
              </a:tabLst>
            </a:pPr>
            <a:endParaRPr lang="nl-NL" sz="2400" b="1" dirty="0" smtClean="0"/>
          </a:p>
          <a:p>
            <a:pPr marL="0" indent="0">
              <a:buNone/>
              <a:tabLst>
                <a:tab pos="6096000" algn="l"/>
              </a:tabLst>
            </a:pPr>
            <a:endParaRPr lang="nl-NL" sz="2400" b="1" dirty="0"/>
          </a:p>
          <a:p>
            <a:pPr marL="0" indent="0">
              <a:buNone/>
              <a:tabLst>
                <a:tab pos="6096000" algn="l"/>
              </a:tabLst>
            </a:pPr>
            <a:r>
              <a:rPr lang="nl-NL" sz="2400" b="1" dirty="0" smtClean="0"/>
              <a:t>	</a:t>
            </a:r>
            <a:r>
              <a:rPr lang="nl-NL" sz="2400" b="1" dirty="0"/>
              <a:t>	</a:t>
            </a:r>
            <a:r>
              <a:rPr lang="nl-NL" sz="2400" b="1" dirty="0" smtClean="0"/>
              <a:t>		</a:t>
            </a:r>
            <a:endParaRPr lang="nl-NL" sz="2400" b="1" dirty="0"/>
          </a:p>
          <a:p>
            <a:pPr marL="0" indent="0">
              <a:buNone/>
            </a:pPr>
            <a:r>
              <a:rPr lang="nl-NL" sz="2400" b="1" dirty="0" smtClean="0"/>
              <a:t>Werksituatie</a:t>
            </a:r>
            <a:endParaRPr lang="nl-NL" sz="2400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73451"/>
            <a:ext cx="280607" cy="540000"/>
          </a:xfrm>
          <a:prstGeom prst="rect">
            <a:avLst/>
          </a:prstGeom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267135"/>
              </p:ext>
            </p:extLst>
          </p:nvPr>
        </p:nvGraphicFramePr>
        <p:xfrm>
          <a:off x="539552" y="3501008"/>
          <a:ext cx="613834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5930"/>
                <a:gridCol w="972410"/>
              </a:tblGrid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800" b="0" u="none" strike="noStrike" dirty="0">
                          <a:solidFill>
                            <a:srgbClr val="004071"/>
                          </a:solidFill>
                          <a:effectLst/>
                        </a:rPr>
                        <a:t>Ik heb een fulltime baan (meer dan 32 uur)</a:t>
                      </a:r>
                      <a:endParaRPr lang="nl-NL" sz="1800" b="0" i="0" u="none" strike="noStrike" dirty="0">
                        <a:solidFill>
                          <a:srgbClr val="00407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 dirty="0">
                          <a:solidFill>
                            <a:srgbClr val="004071"/>
                          </a:solidFill>
                          <a:effectLst/>
                        </a:rPr>
                        <a:t>35%</a:t>
                      </a:r>
                      <a:endParaRPr lang="nl-NL" sz="1800" b="1" i="0" u="none" strike="noStrike" dirty="0">
                        <a:solidFill>
                          <a:srgbClr val="00407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800" b="0" u="none" strike="noStrike" dirty="0">
                          <a:solidFill>
                            <a:srgbClr val="004071"/>
                          </a:solidFill>
                          <a:effectLst/>
                        </a:rPr>
                        <a:t>Ik heb parttime baan (minder dan 32 uur)</a:t>
                      </a:r>
                      <a:endParaRPr lang="nl-NL" sz="1800" b="0" i="0" u="none" strike="noStrike" dirty="0">
                        <a:solidFill>
                          <a:srgbClr val="00407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 dirty="0">
                          <a:solidFill>
                            <a:srgbClr val="004071"/>
                          </a:solidFill>
                          <a:effectLst/>
                        </a:rPr>
                        <a:t>17%</a:t>
                      </a:r>
                      <a:endParaRPr lang="nl-NL" sz="1800" b="1" i="0" u="none" strike="noStrike" dirty="0">
                        <a:solidFill>
                          <a:srgbClr val="00407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800" b="0" u="none" strike="noStrike" dirty="0">
                          <a:solidFill>
                            <a:srgbClr val="004071"/>
                          </a:solidFill>
                          <a:effectLst/>
                        </a:rPr>
                        <a:t>Ik ben zelfstandig ondernemer (32 uur of meer)</a:t>
                      </a:r>
                      <a:endParaRPr lang="nl-NL" sz="1800" b="0" i="0" u="none" strike="noStrike" dirty="0">
                        <a:solidFill>
                          <a:srgbClr val="00407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 dirty="0">
                          <a:solidFill>
                            <a:srgbClr val="004071"/>
                          </a:solidFill>
                          <a:effectLst/>
                        </a:rPr>
                        <a:t>27%</a:t>
                      </a:r>
                      <a:endParaRPr lang="nl-NL" sz="1800" b="1" i="0" u="none" strike="noStrike" dirty="0">
                        <a:solidFill>
                          <a:srgbClr val="00407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800" b="0" u="none" strike="noStrike">
                          <a:solidFill>
                            <a:srgbClr val="004071"/>
                          </a:solidFill>
                          <a:effectLst/>
                        </a:rPr>
                        <a:t>Ik ben zelfstandig ondernemer (minder dan 32 uur)</a:t>
                      </a:r>
                      <a:endParaRPr lang="nl-NL" sz="1800" b="0" i="0" u="none" strike="noStrike">
                        <a:solidFill>
                          <a:srgbClr val="00407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 dirty="0">
                          <a:solidFill>
                            <a:srgbClr val="004071"/>
                          </a:solidFill>
                          <a:effectLst/>
                        </a:rPr>
                        <a:t>7%</a:t>
                      </a:r>
                      <a:endParaRPr lang="nl-NL" sz="1800" b="1" i="0" u="none" strike="noStrike" dirty="0">
                        <a:solidFill>
                          <a:srgbClr val="00407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800" b="0" u="none" strike="noStrike">
                          <a:solidFill>
                            <a:srgbClr val="004071"/>
                          </a:solidFill>
                          <a:effectLst/>
                        </a:rPr>
                        <a:t>Ik ben fulltime gezinsmanager</a:t>
                      </a:r>
                      <a:endParaRPr lang="nl-NL" sz="1800" b="0" i="0" u="none" strike="noStrike">
                        <a:solidFill>
                          <a:srgbClr val="00407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 dirty="0">
                          <a:solidFill>
                            <a:srgbClr val="004071"/>
                          </a:solidFill>
                          <a:effectLst/>
                        </a:rPr>
                        <a:t>1%</a:t>
                      </a:r>
                      <a:endParaRPr lang="nl-NL" sz="1800" b="1" i="0" u="none" strike="noStrike" dirty="0">
                        <a:solidFill>
                          <a:srgbClr val="00407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800" b="0" u="none" strike="noStrike">
                          <a:solidFill>
                            <a:srgbClr val="004071"/>
                          </a:solidFill>
                          <a:effectLst/>
                        </a:rPr>
                        <a:t>Ik ben met pensioen</a:t>
                      </a:r>
                      <a:endParaRPr lang="nl-NL" sz="1800" b="0" i="0" u="none" strike="noStrike">
                        <a:solidFill>
                          <a:srgbClr val="00407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 dirty="0">
                          <a:solidFill>
                            <a:srgbClr val="004071"/>
                          </a:solidFill>
                          <a:effectLst/>
                        </a:rPr>
                        <a:t>1%</a:t>
                      </a:r>
                      <a:endParaRPr lang="nl-NL" sz="1800" b="1" i="0" u="none" strike="noStrike" dirty="0">
                        <a:solidFill>
                          <a:srgbClr val="00407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800" b="0" u="none" strike="noStrike">
                          <a:solidFill>
                            <a:srgbClr val="004071"/>
                          </a:solidFill>
                          <a:effectLst/>
                        </a:rPr>
                        <a:t>Ik ben op zoek naar een baan</a:t>
                      </a:r>
                      <a:endParaRPr lang="nl-NL" sz="1800" b="0" i="0" u="none" strike="noStrike">
                        <a:solidFill>
                          <a:srgbClr val="004071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 dirty="0">
                          <a:solidFill>
                            <a:srgbClr val="004071"/>
                          </a:solidFill>
                          <a:effectLst/>
                        </a:rPr>
                        <a:t>6%</a:t>
                      </a:r>
                      <a:endParaRPr lang="nl-NL" sz="1800" b="1" i="0" u="none" strike="noStrike" dirty="0">
                        <a:solidFill>
                          <a:srgbClr val="00407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ctr"/>
                      <a:r>
                        <a:rPr lang="nl-NL" sz="1800" b="0" u="none" strike="noStrike" dirty="0">
                          <a:solidFill>
                            <a:srgbClr val="004071"/>
                          </a:solidFill>
                          <a:effectLst/>
                        </a:rPr>
                        <a:t>Combinatie van </a:t>
                      </a:r>
                      <a:r>
                        <a:rPr lang="nl-NL" sz="1800" b="0" u="none" strike="noStrike" kern="1200" dirty="0" smtClean="0">
                          <a:solidFill>
                            <a:srgbClr val="00407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situaties (dubbele functie)</a:t>
                      </a:r>
                      <a:endParaRPr lang="nl-NL" sz="1800" b="0" u="none" strike="noStrike" kern="1200" dirty="0">
                        <a:solidFill>
                          <a:srgbClr val="00407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800" b="1" u="none" strike="noStrike" dirty="0">
                          <a:solidFill>
                            <a:srgbClr val="004071"/>
                          </a:solidFill>
                          <a:effectLst/>
                        </a:rPr>
                        <a:t>6%</a:t>
                      </a:r>
                      <a:endParaRPr lang="nl-NL" sz="1800" b="1" i="0" u="none" strike="noStrike" dirty="0">
                        <a:solidFill>
                          <a:srgbClr val="00407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117707"/>
              </p:ext>
            </p:extLst>
          </p:nvPr>
        </p:nvGraphicFramePr>
        <p:xfrm>
          <a:off x="539553" y="1397000"/>
          <a:ext cx="8136903" cy="97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/>
                <a:gridCol w="2712301"/>
                <a:gridCol w="2712301"/>
              </a:tblGrid>
              <a:tr h="519832"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rgbClr val="004071"/>
                          </a:solidFill>
                        </a:rPr>
                        <a:t>Geslacht</a:t>
                      </a:r>
                      <a:endParaRPr lang="nl-NL" sz="2400" dirty="0">
                        <a:solidFill>
                          <a:srgbClr val="00407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 smtClean="0">
                          <a:solidFill>
                            <a:srgbClr val="004071"/>
                          </a:solidFill>
                        </a:rPr>
                        <a:t>Gemiddelde leeftijd</a:t>
                      </a:r>
                      <a:endParaRPr lang="nl-NL" sz="2400" dirty="0">
                        <a:solidFill>
                          <a:srgbClr val="00407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1" dirty="0" smtClean="0">
                          <a:solidFill>
                            <a:srgbClr val="004071"/>
                          </a:solidFill>
                        </a:rPr>
                        <a:t># deelnemers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sz="2400" dirty="0" smtClean="0">
                          <a:solidFill>
                            <a:srgbClr val="004071"/>
                          </a:solidFill>
                        </a:rPr>
                        <a:t>52%            48%</a:t>
                      </a:r>
                      <a:endParaRPr lang="nl-NL" sz="2400" dirty="0">
                        <a:solidFill>
                          <a:srgbClr val="00407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 smtClean="0"/>
                        <a:t>45 jaar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 smtClean="0">
                          <a:solidFill>
                            <a:srgbClr val="004071"/>
                          </a:solidFill>
                        </a:rPr>
                        <a:t>216</a:t>
                      </a:r>
                      <a:endParaRPr lang="nl-NL" sz="2400" dirty="0">
                        <a:solidFill>
                          <a:srgbClr val="00407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09" y="2073451"/>
            <a:ext cx="240632" cy="540000"/>
          </a:xfrm>
          <a:prstGeom prst="rect">
            <a:avLst/>
          </a:prstGeom>
        </p:spPr>
      </p:pic>
      <p:sp>
        <p:nvSpPr>
          <p:cNvPr id="10" name="Rechteraccolade 9"/>
          <p:cNvSpPr/>
          <p:nvPr/>
        </p:nvSpPr>
        <p:spPr>
          <a:xfrm>
            <a:off x="6804248" y="3501008"/>
            <a:ext cx="216024" cy="576064"/>
          </a:xfrm>
          <a:prstGeom prst="rightBrace">
            <a:avLst/>
          </a:prstGeom>
          <a:ln>
            <a:solidFill>
              <a:srgbClr val="00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7095097" y="360437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Baan 52%</a:t>
            </a:r>
            <a:endParaRPr lang="nl-NL" dirty="0"/>
          </a:p>
        </p:txBody>
      </p:sp>
      <p:sp>
        <p:nvSpPr>
          <p:cNvPr id="17" name="Rechteraccolade 16"/>
          <p:cNvSpPr/>
          <p:nvPr/>
        </p:nvSpPr>
        <p:spPr>
          <a:xfrm>
            <a:off x="6804248" y="4095635"/>
            <a:ext cx="216024" cy="576064"/>
          </a:xfrm>
          <a:prstGeom prst="rightBrace">
            <a:avLst/>
          </a:prstGeom>
          <a:ln>
            <a:solidFill>
              <a:srgbClr val="0040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18" name="Tekstvak 17"/>
          <p:cNvSpPr txBox="1"/>
          <p:nvPr/>
        </p:nvSpPr>
        <p:spPr>
          <a:xfrm>
            <a:off x="7095097" y="419900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Zelfstandig 34%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1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ek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790038"/>
              </p:ext>
            </p:extLst>
          </p:nvPr>
        </p:nvGraphicFramePr>
        <p:xfrm>
          <a:off x="0" y="116632"/>
          <a:ext cx="60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611560" y="4005064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Ideeën bedenken gebeurt door 10% op het werk; </a:t>
            </a:r>
            <a:br>
              <a:rPr lang="nl-NL" sz="2000" dirty="0" smtClean="0"/>
            </a:br>
            <a:r>
              <a:rPr lang="nl-NL" sz="2000" dirty="0" smtClean="0"/>
              <a:t>het merendeel is thuis of onderweg of is iets anders aan het doen, zoals sporten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/>
              <a:t>21% geeft aan dat dit meestal zakelijk gerelateerde vragen zijn en 74% zowel persoonlijke als zakelijke vraagstukken.</a:t>
            </a:r>
          </a:p>
          <a:p>
            <a:endParaRPr lang="nl-NL" sz="2000" dirty="0" smtClean="0"/>
          </a:p>
          <a:p>
            <a:r>
              <a:rPr lang="nl-NL" sz="2000" dirty="0" smtClean="0">
                <a:sym typeface="Wingdings" panose="05000000000000000000" pitchFamily="2" charset="2"/>
              </a:rPr>
              <a:t> Meeste ideeën ontstaan niet op de werkplek.</a:t>
            </a:r>
            <a:endParaRPr lang="nl-N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000" dirty="0"/>
          </a:p>
        </p:txBody>
      </p:sp>
      <p:sp>
        <p:nvSpPr>
          <p:cNvPr id="26" name="Toelichting met afgeronde rechthoek 25"/>
          <p:cNvSpPr/>
          <p:nvPr/>
        </p:nvSpPr>
        <p:spPr>
          <a:xfrm rot="21160761">
            <a:off x="6277339" y="882039"/>
            <a:ext cx="1933222" cy="1430960"/>
          </a:xfrm>
          <a:prstGeom prst="wedgeRoundRectCallout">
            <a:avLst>
              <a:gd name="adj1" fmla="val -120813"/>
              <a:gd name="adj2" fmla="val 29632"/>
              <a:gd name="adj3" fmla="val 16667"/>
            </a:avLst>
          </a:prstGeom>
          <a:solidFill>
            <a:srgbClr val="5B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Rij eens eerder weg van het werk of maak een ommetje.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7" name="Toelichting met afgeronde rechthoek 26"/>
          <p:cNvSpPr/>
          <p:nvPr/>
        </p:nvSpPr>
        <p:spPr>
          <a:xfrm rot="300533">
            <a:off x="6235498" y="5313678"/>
            <a:ext cx="1984585" cy="1131019"/>
          </a:xfrm>
          <a:prstGeom prst="wedgeRoundRectCallout">
            <a:avLst>
              <a:gd name="adj1" fmla="val -73498"/>
              <a:gd name="adj2" fmla="val 27084"/>
              <a:gd name="adj3" fmla="val 16667"/>
            </a:avLst>
          </a:prstGeom>
          <a:solidFill>
            <a:srgbClr val="5B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Neem een middag vrij en oogst de ideeën de </a:t>
            </a:r>
            <a:r>
              <a:rPr lang="nl-NL" b="1" dirty="0" err="1" smtClean="0">
                <a:solidFill>
                  <a:schemeClr val="bg1"/>
                </a:solidFill>
              </a:rPr>
              <a:t>vlg</a:t>
            </a:r>
            <a:r>
              <a:rPr lang="nl-NL" b="1" dirty="0" smtClean="0">
                <a:solidFill>
                  <a:schemeClr val="bg1"/>
                </a:solidFill>
              </a:rPr>
              <a:t> dag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2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5868144" y="620688"/>
            <a:ext cx="2952328" cy="1800200"/>
          </a:xfrm>
        </p:spPr>
        <p:txBody>
          <a:bodyPr>
            <a:normAutofit fontScale="92500" lnSpcReduction="20000"/>
          </a:bodyPr>
          <a:lstStyle/>
          <a:p>
            <a:r>
              <a:rPr lang="nl-NL" sz="2000" dirty="0" smtClean="0"/>
              <a:t>Ideeën ontstaan de hele dag. </a:t>
            </a:r>
          </a:p>
          <a:p>
            <a:r>
              <a:rPr lang="nl-NL" sz="2000" dirty="0" smtClean="0"/>
              <a:t>Ochtendmensen krijgen vooral voordat ze uit bed stappen en de rest van de ochtend hun ideeën. </a:t>
            </a:r>
          </a:p>
        </p:txBody>
      </p:sp>
      <p:graphicFrame>
        <p:nvGraphicFramePr>
          <p:cNvPr id="27" name="Grafiek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299680"/>
              </p:ext>
            </p:extLst>
          </p:nvPr>
        </p:nvGraphicFramePr>
        <p:xfrm>
          <a:off x="-30584" y="0"/>
          <a:ext cx="60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oelichting met afgeronde rechthoek 8"/>
          <p:cNvSpPr/>
          <p:nvPr/>
        </p:nvSpPr>
        <p:spPr>
          <a:xfrm rot="548856">
            <a:off x="7600232" y="2444967"/>
            <a:ext cx="1440160" cy="1418637"/>
          </a:xfrm>
          <a:prstGeom prst="wedgeRoundRectCallout">
            <a:avLst>
              <a:gd name="adj1" fmla="val -83318"/>
              <a:gd name="adj2" fmla="val -60810"/>
              <a:gd name="adj3" fmla="val 16667"/>
            </a:avLst>
          </a:prstGeom>
          <a:solidFill>
            <a:srgbClr val="5B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Maak gebruik van het juiste moment van de dag!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29" name="Tijdelijke aanduiding voor inhoud 6"/>
          <p:cNvSpPr txBox="1">
            <a:spLocks/>
          </p:cNvSpPr>
          <p:nvPr/>
        </p:nvSpPr>
        <p:spPr>
          <a:xfrm>
            <a:off x="827584" y="3969060"/>
            <a:ext cx="6408712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 smtClean="0"/>
              <a:t>Vrijdag en zondag zijn de topdagen voor ideegeneratie</a:t>
            </a:r>
          </a:p>
        </p:txBody>
      </p:sp>
      <p:sp>
        <p:nvSpPr>
          <p:cNvPr id="30" name="Toelichting met afgeronde rechthoek 29"/>
          <p:cNvSpPr/>
          <p:nvPr/>
        </p:nvSpPr>
        <p:spPr>
          <a:xfrm rot="20821110">
            <a:off x="458943" y="5061315"/>
            <a:ext cx="1872208" cy="1418637"/>
          </a:xfrm>
          <a:prstGeom prst="wedgeRoundRectCallout">
            <a:avLst>
              <a:gd name="adj1" fmla="val 69871"/>
              <a:gd name="adj2" fmla="val -80249"/>
              <a:gd name="adj3" fmla="val 16667"/>
            </a:avLst>
          </a:prstGeom>
          <a:solidFill>
            <a:srgbClr val="5B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Maak gebruik van het juiste moment van de week!</a:t>
            </a:r>
            <a:endParaRPr lang="nl-NL" b="1" dirty="0">
              <a:solidFill>
                <a:schemeClr val="bg1"/>
              </a:solidFill>
            </a:endParaRPr>
          </a:p>
        </p:txBody>
      </p:sp>
      <p:grpSp>
        <p:nvGrpSpPr>
          <p:cNvPr id="2" name="Groep 1"/>
          <p:cNvGrpSpPr/>
          <p:nvPr/>
        </p:nvGrpSpPr>
        <p:grpSpPr>
          <a:xfrm>
            <a:off x="5334461" y="4726653"/>
            <a:ext cx="2162162" cy="1800000"/>
            <a:chOff x="5334461" y="4726653"/>
            <a:chExt cx="2162162" cy="1800000"/>
          </a:xfrm>
        </p:grpSpPr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461" y="4726653"/>
              <a:ext cx="2162162" cy="18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kstvak 9"/>
            <p:cNvSpPr txBox="1"/>
            <p:nvPr/>
          </p:nvSpPr>
          <p:spPr>
            <a:xfrm rot="21051708">
              <a:off x="5351930" y="4797427"/>
              <a:ext cx="18687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 smtClean="0"/>
                <a:t>Gewijzigde vergaderlocatie</a:t>
              </a:r>
              <a:endParaRPr lang="nl-NL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7166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95792"/>
              </p:ext>
            </p:extLst>
          </p:nvPr>
        </p:nvGraphicFramePr>
        <p:xfrm>
          <a:off x="1835696" y="2600498"/>
          <a:ext cx="5795962" cy="666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Document" r:id="rId5" imgW="5944447" imgH="6821267" progId="Word.Document.12">
                  <p:embed/>
                </p:oleObj>
              </mc:Choice>
              <mc:Fallback>
                <p:oleObj name="Document" r:id="rId5" imgW="5944447" imgH="6821267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600498"/>
                        <a:ext cx="5795962" cy="6661150"/>
                      </a:xfrm>
                      <a:prstGeom prst="rect">
                        <a:avLst/>
                      </a:prstGeom>
                      <a:solidFill>
                        <a:srgbClr val="FF5050">
                          <a:alpha val="0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Wat ben je aan het doen als je je beste ideeën krijgt?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Helft van de ondervraagden sport of beweegt</a:t>
            </a:r>
          </a:p>
          <a:p>
            <a:r>
              <a:rPr lang="nl-NL" sz="2400" dirty="0" smtClean="0"/>
              <a:t>Een kwart </a:t>
            </a:r>
            <a:r>
              <a:rPr lang="nl-NL" sz="2400" dirty="0"/>
              <a:t>van </a:t>
            </a:r>
            <a:r>
              <a:rPr lang="nl-NL" sz="2400" dirty="0" smtClean="0"/>
              <a:t>de </a:t>
            </a:r>
            <a:r>
              <a:rPr lang="nl-NL" sz="2400" dirty="0"/>
              <a:t>mensen </a:t>
            </a:r>
            <a:r>
              <a:rPr lang="nl-NL" sz="2400" dirty="0" smtClean="0"/>
              <a:t>doet juist niets. </a:t>
            </a:r>
            <a:endParaRPr lang="nl-NL" sz="2400" dirty="0"/>
          </a:p>
        </p:txBody>
      </p:sp>
      <p:sp>
        <p:nvSpPr>
          <p:cNvPr id="6" name="Toelichting met afgeronde rechthoek 5"/>
          <p:cNvSpPr/>
          <p:nvPr/>
        </p:nvSpPr>
        <p:spPr>
          <a:xfrm rot="20821110">
            <a:off x="143154" y="3487873"/>
            <a:ext cx="1872208" cy="1738575"/>
          </a:xfrm>
          <a:prstGeom prst="wedgeRoundRectCallout">
            <a:avLst>
              <a:gd name="adj1" fmla="val 66932"/>
              <a:gd name="adj2" fmla="val -70361"/>
              <a:gd name="adj3" fmla="val 16667"/>
            </a:avLst>
          </a:prstGeom>
          <a:solidFill>
            <a:srgbClr val="5B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Ontdek wat bij jouw werkt en zoek de situatie bewust op als je ideeën nodig hebt.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7" name="Toelichting met afgeronde rechthoek 6"/>
          <p:cNvSpPr/>
          <p:nvPr/>
        </p:nvSpPr>
        <p:spPr>
          <a:xfrm>
            <a:off x="7884368" y="2970426"/>
            <a:ext cx="1259632" cy="1418637"/>
          </a:xfrm>
          <a:prstGeom prst="wedgeRoundRectCallout">
            <a:avLst>
              <a:gd name="adj1" fmla="val -75538"/>
              <a:gd name="adj2" fmla="val -118273"/>
              <a:gd name="adj3" fmla="val 16667"/>
            </a:avLst>
          </a:prstGeom>
          <a:solidFill>
            <a:srgbClr val="5BB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Verander bewust eens van werkplek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963" y="1619250"/>
            <a:ext cx="36480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2954934" y="6453336"/>
            <a:ext cx="2848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i="1" dirty="0" smtClean="0"/>
              <a:t>“Een vorm van lanterfanten”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7092280" y="683404"/>
            <a:ext cx="1984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i="1" dirty="0" smtClean="0"/>
              <a:t>“Nuttig </a:t>
            </a:r>
            <a:r>
              <a:rPr lang="nl-NL" i="1" dirty="0"/>
              <a:t>niets </a:t>
            </a:r>
            <a:r>
              <a:rPr lang="nl-NL" i="1" dirty="0" smtClean="0"/>
              <a:t>doen”</a:t>
            </a:r>
            <a:endParaRPr lang="nl-NL" i="1" dirty="0"/>
          </a:p>
        </p:txBody>
      </p:sp>
      <p:sp>
        <p:nvSpPr>
          <p:cNvPr id="9" name="Rechthoek 8"/>
          <p:cNvSpPr/>
          <p:nvPr/>
        </p:nvSpPr>
        <p:spPr>
          <a:xfrm>
            <a:off x="-34394" y="53012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nl-NL" i="1" dirty="0" smtClean="0"/>
              <a:t>“Dat </a:t>
            </a:r>
            <a:r>
              <a:rPr lang="nl-NL" i="1" dirty="0"/>
              <a:t>mijn gedachten, vrijelijk mogen stuiteren door mijn </a:t>
            </a:r>
            <a:r>
              <a:rPr lang="nl-NL" i="1" dirty="0" smtClean="0"/>
              <a:t>brein”</a:t>
            </a:r>
            <a:endParaRPr lang="nl-NL" i="1" dirty="0"/>
          </a:p>
        </p:txBody>
      </p:sp>
      <p:sp>
        <p:nvSpPr>
          <p:cNvPr id="10" name="Rechthoek 9"/>
          <p:cNvSpPr/>
          <p:nvPr/>
        </p:nvSpPr>
        <p:spPr>
          <a:xfrm>
            <a:off x="3563888" y="5708906"/>
            <a:ext cx="4253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i="1" dirty="0" smtClean="0"/>
              <a:t>“</a:t>
            </a:r>
            <a:r>
              <a:rPr lang="nl-NL" i="1" dirty="0" err="1" smtClean="0"/>
              <a:t>Mindfull</a:t>
            </a:r>
            <a:r>
              <a:rPr lang="nl-NL" i="1" dirty="0" smtClean="0"/>
              <a:t> </a:t>
            </a:r>
            <a:r>
              <a:rPr lang="nl-NL" i="1" dirty="0"/>
              <a:t>kopje thee drinken, naar vogeltjes kijken, met blote voeten door gras lopen</a:t>
            </a:r>
          </a:p>
        </p:txBody>
      </p:sp>
      <p:sp>
        <p:nvSpPr>
          <p:cNvPr id="12" name="Rechthoek 11"/>
          <p:cNvSpPr/>
          <p:nvPr/>
        </p:nvSpPr>
        <p:spPr>
          <a:xfrm>
            <a:off x="-55963" y="3105834"/>
            <a:ext cx="2634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i="1" dirty="0" smtClean="0"/>
              <a:t>“Hersens </a:t>
            </a:r>
            <a:r>
              <a:rPr lang="nl-NL" i="1" dirty="0"/>
              <a:t>stationair laten </a:t>
            </a:r>
            <a:r>
              <a:rPr lang="nl-NL" i="1" dirty="0" smtClean="0"/>
              <a:t>draaien”</a:t>
            </a:r>
            <a:endParaRPr lang="nl-NL" i="1" dirty="0"/>
          </a:p>
        </p:txBody>
      </p:sp>
      <p:sp>
        <p:nvSpPr>
          <p:cNvPr id="13" name="Rechthoek 12"/>
          <p:cNvSpPr/>
          <p:nvPr/>
        </p:nvSpPr>
        <p:spPr>
          <a:xfrm>
            <a:off x="6593771" y="1340768"/>
            <a:ext cx="2731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i="1" dirty="0" smtClean="0"/>
              <a:t>“Niksen</a:t>
            </a:r>
            <a:r>
              <a:rPr lang="nl-NL" i="1" dirty="0"/>
              <a:t>, zappen, </a:t>
            </a:r>
            <a:r>
              <a:rPr lang="nl-NL" i="1" dirty="0" err="1"/>
              <a:t>Swipen</a:t>
            </a:r>
            <a:r>
              <a:rPr lang="nl-NL" i="1" dirty="0" smtClean="0"/>
              <a:t>...”</a:t>
            </a:r>
            <a:endParaRPr lang="nl-NL" i="1" dirty="0"/>
          </a:p>
        </p:txBody>
      </p:sp>
      <p:sp>
        <p:nvSpPr>
          <p:cNvPr id="15" name="Rechthoek 14"/>
          <p:cNvSpPr/>
          <p:nvPr/>
        </p:nvSpPr>
        <p:spPr>
          <a:xfrm>
            <a:off x="-34394" y="2793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nl-NL" i="1" dirty="0" smtClean="0"/>
              <a:t>“Lummelen </a:t>
            </a:r>
            <a:r>
              <a:rPr lang="nl-NL" i="1" dirty="0"/>
              <a:t>is opruimen: </a:t>
            </a:r>
            <a:endParaRPr lang="nl-NL" i="1" dirty="0" smtClean="0"/>
          </a:p>
          <a:p>
            <a:pPr lvl="0"/>
            <a:r>
              <a:rPr lang="nl-NL" i="1" dirty="0" smtClean="0"/>
              <a:t>letterlijk of </a:t>
            </a:r>
            <a:r>
              <a:rPr lang="nl-NL" i="1" dirty="0"/>
              <a:t>in mijn </a:t>
            </a:r>
            <a:r>
              <a:rPr lang="nl-NL" i="1" dirty="0" smtClean="0"/>
              <a:t>hoofd”</a:t>
            </a:r>
            <a:endParaRPr lang="nl-NL" i="1" dirty="0"/>
          </a:p>
        </p:txBody>
      </p:sp>
      <p:sp>
        <p:nvSpPr>
          <p:cNvPr id="16" name="Rechthoek 15"/>
          <p:cNvSpPr/>
          <p:nvPr/>
        </p:nvSpPr>
        <p:spPr>
          <a:xfrm>
            <a:off x="7020272" y="5148346"/>
            <a:ext cx="13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i="1" dirty="0" smtClean="0"/>
              <a:t>“Tijdverlies”</a:t>
            </a:r>
            <a:endParaRPr lang="nl-NL" i="1" dirty="0"/>
          </a:p>
        </p:txBody>
      </p:sp>
      <p:sp>
        <p:nvSpPr>
          <p:cNvPr id="17" name="Rechthoek 16"/>
          <p:cNvSpPr/>
          <p:nvPr/>
        </p:nvSpPr>
        <p:spPr>
          <a:xfrm>
            <a:off x="6685245" y="4029164"/>
            <a:ext cx="2640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dirty="0" smtClean="0"/>
              <a:t>“Tv </a:t>
            </a:r>
            <a:r>
              <a:rPr lang="nl-NL" i="1" dirty="0"/>
              <a:t>kijken maar niet kijken, lezen </a:t>
            </a:r>
            <a:r>
              <a:rPr lang="nl-NL" i="1" dirty="0" smtClean="0"/>
              <a:t>maar </a:t>
            </a:r>
            <a:r>
              <a:rPr lang="nl-NL" i="1" dirty="0"/>
              <a:t>niet zien wat er </a:t>
            </a:r>
            <a:r>
              <a:rPr lang="nl-NL" i="1" dirty="0" smtClean="0"/>
              <a:t>staat”</a:t>
            </a:r>
            <a:endParaRPr lang="nl-NL" i="1" dirty="0"/>
          </a:p>
        </p:txBody>
      </p:sp>
      <p:sp>
        <p:nvSpPr>
          <p:cNvPr id="19" name="Rechthoek 18"/>
          <p:cNvSpPr/>
          <p:nvPr/>
        </p:nvSpPr>
        <p:spPr>
          <a:xfrm>
            <a:off x="161336" y="3890665"/>
            <a:ext cx="2430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i="1" dirty="0" smtClean="0"/>
              <a:t>”Gewoon </a:t>
            </a:r>
            <a:r>
              <a:rPr lang="nl-NL" i="1" dirty="0"/>
              <a:t>wolken </a:t>
            </a:r>
            <a:r>
              <a:rPr lang="nl-NL" i="1" dirty="0" smtClean="0"/>
              <a:t>tellen”</a:t>
            </a:r>
            <a:endParaRPr lang="nl-NL" i="1" dirty="0"/>
          </a:p>
        </p:txBody>
      </p:sp>
      <p:sp>
        <p:nvSpPr>
          <p:cNvPr id="21" name="Rechthoek 20"/>
          <p:cNvSpPr/>
          <p:nvPr/>
        </p:nvSpPr>
        <p:spPr>
          <a:xfrm>
            <a:off x="6462384" y="2967335"/>
            <a:ext cx="281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dirty="0" smtClean="0"/>
              <a:t>“Blij </a:t>
            </a:r>
            <a:r>
              <a:rPr lang="nl-NL" i="1" dirty="0"/>
              <a:t>en opgeladen worden van </a:t>
            </a:r>
            <a:r>
              <a:rPr lang="nl-NL" i="1" dirty="0" smtClean="0"/>
              <a:t>niet </a:t>
            </a:r>
            <a:r>
              <a:rPr lang="nl-NL" i="1" dirty="0"/>
              <a:t>nuttig </a:t>
            </a:r>
            <a:r>
              <a:rPr lang="nl-NL" i="1" dirty="0" smtClean="0"/>
              <a:t>bestede tijd”</a:t>
            </a:r>
            <a:endParaRPr lang="nl-NL" i="1" dirty="0"/>
          </a:p>
        </p:txBody>
      </p:sp>
      <p:sp>
        <p:nvSpPr>
          <p:cNvPr id="22" name="Rechthoek 21"/>
          <p:cNvSpPr/>
          <p:nvPr/>
        </p:nvSpPr>
        <p:spPr>
          <a:xfrm>
            <a:off x="2411760" y="935167"/>
            <a:ext cx="4182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i="1" dirty="0" smtClean="0"/>
              <a:t>“Met </a:t>
            </a:r>
            <a:r>
              <a:rPr lang="nl-NL" i="1" dirty="0"/>
              <a:t>je gedachten tussen hemel en </a:t>
            </a:r>
            <a:r>
              <a:rPr lang="nl-NL" i="1" dirty="0" smtClean="0"/>
              <a:t>aarde”</a:t>
            </a:r>
            <a:endParaRPr lang="nl-NL" i="1" dirty="0"/>
          </a:p>
        </p:txBody>
      </p:sp>
      <p:sp>
        <p:nvSpPr>
          <p:cNvPr id="23" name="Rechthoek 22"/>
          <p:cNvSpPr/>
          <p:nvPr/>
        </p:nvSpPr>
        <p:spPr>
          <a:xfrm>
            <a:off x="7524327" y="1921570"/>
            <a:ext cx="1261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nl-NL" i="1" dirty="0" smtClean="0"/>
              <a:t>“Mijmeren</a:t>
            </a:r>
            <a:r>
              <a:rPr lang="nl-NL" i="1" dirty="0"/>
              <a:t>, incuberen, </a:t>
            </a:r>
            <a:r>
              <a:rPr lang="nl-NL" i="1" dirty="0" smtClean="0"/>
              <a:t>sudderen”</a:t>
            </a:r>
            <a:endParaRPr lang="nl-NL" i="1" dirty="0"/>
          </a:p>
        </p:txBody>
      </p:sp>
      <p:sp>
        <p:nvSpPr>
          <p:cNvPr id="25" name="Rechthoek 24"/>
          <p:cNvSpPr/>
          <p:nvPr/>
        </p:nvSpPr>
        <p:spPr>
          <a:xfrm>
            <a:off x="-157905" y="1434584"/>
            <a:ext cx="2838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i="1" dirty="0" smtClean="0"/>
              <a:t>“Ongehoord </a:t>
            </a:r>
            <a:r>
              <a:rPr lang="nl-NL" i="1" dirty="0"/>
              <a:t>creatief lui </a:t>
            </a:r>
            <a:r>
              <a:rPr lang="nl-NL" i="1" dirty="0" smtClean="0"/>
              <a:t>zijn”</a:t>
            </a:r>
            <a:endParaRPr lang="nl-NL" i="1" dirty="0"/>
          </a:p>
        </p:txBody>
      </p:sp>
      <p:sp>
        <p:nvSpPr>
          <p:cNvPr id="26" name="Rechthoek 25"/>
          <p:cNvSpPr/>
          <p:nvPr/>
        </p:nvSpPr>
        <p:spPr>
          <a:xfrm>
            <a:off x="358567" y="1921570"/>
            <a:ext cx="1805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dirty="0" smtClean="0"/>
              <a:t>“Dolce </a:t>
            </a:r>
            <a:r>
              <a:rPr lang="nl-NL" i="1" dirty="0"/>
              <a:t>far </a:t>
            </a:r>
            <a:r>
              <a:rPr lang="nl-NL" i="1" dirty="0" smtClean="0"/>
              <a:t>niente (heerlijk niets doen)”</a:t>
            </a:r>
            <a:endParaRPr lang="nl-NL" i="1" dirty="0"/>
          </a:p>
        </p:txBody>
      </p:sp>
      <p:sp>
        <p:nvSpPr>
          <p:cNvPr id="27" name="Rechthoek 26"/>
          <p:cNvSpPr/>
          <p:nvPr/>
        </p:nvSpPr>
        <p:spPr>
          <a:xfrm>
            <a:off x="4644008" y="104170"/>
            <a:ext cx="3172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i="1" dirty="0" smtClean="0"/>
              <a:t>“Druk </a:t>
            </a:r>
            <a:r>
              <a:rPr lang="nl-NL" i="1" dirty="0"/>
              <a:t>bezig zijn met niets </a:t>
            </a:r>
            <a:r>
              <a:rPr lang="nl-NL" i="1" dirty="0" smtClean="0"/>
              <a:t>doen”</a:t>
            </a:r>
            <a:endParaRPr lang="nl-NL" i="1" dirty="0"/>
          </a:p>
        </p:txBody>
      </p:sp>
      <p:sp>
        <p:nvSpPr>
          <p:cNvPr id="28" name="Rechthoek 27"/>
          <p:cNvSpPr/>
          <p:nvPr/>
        </p:nvSpPr>
        <p:spPr>
          <a:xfrm>
            <a:off x="324128" y="6170571"/>
            <a:ext cx="2405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i="1" dirty="0" smtClean="0"/>
              <a:t>“Mijn dagelijks streven”</a:t>
            </a:r>
            <a:endParaRPr lang="nl-NL" i="1" dirty="0"/>
          </a:p>
        </p:txBody>
      </p:sp>
      <p:sp>
        <p:nvSpPr>
          <p:cNvPr id="29" name="Rechthoek 28"/>
          <p:cNvSpPr/>
          <p:nvPr/>
        </p:nvSpPr>
        <p:spPr>
          <a:xfrm>
            <a:off x="2729210" y="473502"/>
            <a:ext cx="2921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dirty="0" smtClean="0"/>
              <a:t>“In </a:t>
            </a:r>
            <a:r>
              <a:rPr lang="nl-NL" i="1" dirty="0"/>
              <a:t>je Empty Box </a:t>
            </a:r>
            <a:r>
              <a:rPr lang="nl-NL" i="1" dirty="0" smtClean="0"/>
              <a:t>gaan”</a:t>
            </a:r>
            <a:endParaRPr lang="nl-NL" i="1" dirty="0"/>
          </a:p>
        </p:txBody>
      </p:sp>
      <p:sp>
        <p:nvSpPr>
          <p:cNvPr id="30" name="Rechthoek 29"/>
          <p:cNvSpPr/>
          <p:nvPr/>
        </p:nvSpPr>
        <p:spPr>
          <a:xfrm>
            <a:off x="297328" y="4490829"/>
            <a:ext cx="1928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i="1" dirty="0" smtClean="0"/>
              <a:t>“Vrij </a:t>
            </a:r>
            <a:r>
              <a:rPr lang="nl-NL" i="1" dirty="0"/>
              <a:t>van vorm en </a:t>
            </a:r>
            <a:endParaRPr lang="nl-NL" i="1" dirty="0" smtClean="0"/>
          </a:p>
          <a:p>
            <a:r>
              <a:rPr lang="nl-NL" i="1" dirty="0" smtClean="0"/>
              <a:t>van plaats” 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6285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 Springidee">
  <a:themeElements>
    <a:clrScheme name="Springidee">
      <a:dk1>
        <a:srgbClr val="0040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Springidee</Template>
  <TotalTime>1027</TotalTime>
  <Words>915</Words>
  <Application>Microsoft Office PowerPoint</Application>
  <PresentationFormat>Diavoorstelling (4:3)</PresentationFormat>
  <Paragraphs>158</Paragraphs>
  <Slides>13</Slides>
  <Notes>4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5" baseType="lpstr">
      <vt:lpstr>Presentatie Springidee</vt:lpstr>
      <vt:lpstr>Document</vt:lpstr>
      <vt:lpstr>Onderzoek  Nederlanders en hun lummelmomenten voorjaar 2015</vt:lpstr>
      <vt:lpstr>Aanleiding en doel</vt:lpstr>
      <vt:lpstr>Nationale Lummeldag</vt:lpstr>
      <vt:lpstr>Plan van aanpak</vt:lpstr>
      <vt:lpstr>Achtergrondkenmerken</vt:lpstr>
      <vt:lpstr>PowerPoint-presentatie</vt:lpstr>
      <vt:lpstr>PowerPoint-presentatie</vt:lpstr>
      <vt:lpstr>Wat ben je aan het doen als je je beste ideeën krijgt?</vt:lpstr>
      <vt:lpstr>PowerPoint-presentatie</vt:lpstr>
      <vt:lpstr>Hoeveel lummelt Nederland?</vt:lpstr>
      <vt:lpstr>Hoeveel lummelt Nederland?</vt:lpstr>
      <vt:lpstr>PowerPoint-presentatie</vt:lpstr>
      <vt:lpstr>Tot slot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Nederlanders en hun lummelmomenten</dc:title>
  <dc:creator>Marieke</dc:creator>
  <cp:lastModifiedBy>Marieke</cp:lastModifiedBy>
  <cp:revision>78</cp:revision>
  <cp:lastPrinted>2013-10-01T19:05:26Z</cp:lastPrinted>
  <dcterms:created xsi:type="dcterms:W3CDTF">2015-05-20T07:41:36Z</dcterms:created>
  <dcterms:modified xsi:type="dcterms:W3CDTF">2015-06-30T21:40:01Z</dcterms:modified>
</cp:coreProperties>
</file>